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669" r:id="rId2"/>
    <p:sldId id="971" r:id="rId3"/>
    <p:sldId id="930" r:id="rId4"/>
    <p:sldId id="1030" r:id="rId5"/>
    <p:sldId id="970" r:id="rId6"/>
    <p:sldId id="968" r:id="rId7"/>
    <p:sldId id="1029" r:id="rId8"/>
    <p:sldId id="997" r:id="rId9"/>
    <p:sldId id="923" r:id="rId10"/>
    <p:sldId id="1031" r:id="rId11"/>
    <p:sldId id="1032" r:id="rId12"/>
    <p:sldId id="1033" r:id="rId13"/>
    <p:sldId id="1034" r:id="rId14"/>
    <p:sldId id="1035" r:id="rId15"/>
    <p:sldId id="1036" r:id="rId16"/>
    <p:sldId id="1037" r:id="rId17"/>
    <p:sldId id="1038" r:id="rId18"/>
    <p:sldId id="1005" r:id="rId19"/>
    <p:sldId id="1039" r:id="rId20"/>
    <p:sldId id="1014" r:id="rId21"/>
    <p:sldId id="1015" r:id="rId22"/>
    <p:sldId id="1016" r:id="rId23"/>
    <p:sldId id="919" r:id="rId24"/>
    <p:sldId id="998" r:id="rId25"/>
    <p:sldId id="917" r:id="rId26"/>
    <p:sldId id="1002" r:id="rId27"/>
    <p:sldId id="986" r:id="rId28"/>
    <p:sldId id="995" r:id="rId29"/>
    <p:sldId id="996" r:id="rId30"/>
    <p:sldId id="1003" r:id="rId31"/>
    <p:sldId id="1004" r:id="rId32"/>
    <p:sldId id="999" r:id="rId33"/>
    <p:sldId id="965" r:id="rId34"/>
    <p:sldId id="952" r:id="rId35"/>
    <p:sldId id="953" r:id="rId36"/>
    <p:sldId id="954" r:id="rId37"/>
    <p:sldId id="963" r:id="rId38"/>
    <p:sldId id="1041" r:id="rId39"/>
    <p:sldId id="982" r:id="rId40"/>
    <p:sldId id="985" r:id="rId41"/>
    <p:sldId id="1040" r:id="rId42"/>
    <p:sldId id="1000" r:id="rId43"/>
    <p:sldId id="924" r:id="rId44"/>
    <p:sldId id="925" r:id="rId45"/>
    <p:sldId id="926" r:id="rId46"/>
    <p:sldId id="927" r:id="rId47"/>
    <p:sldId id="1012" r:id="rId48"/>
    <p:sldId id="929" r:id="rId49"/>
    <p:sldId id="1011" r:id="rId50"/>
    <p:sldId id="1010" r:id="rId51"/>
    <p:sldId id="931" r:id="rId52"/>
    <p:sldId id="1006" r:id="rId53"/>
    <p:sldId id="1007" r:id="rId54"/>
    <p:sldId id="1009" r:id="rId55"/>
    <p:sldId id="1008" r:id="rId56"/>
    <p:sldId id="945" r:id="rId57"/>
    <p:sldId id="964" r:id="rId58"/>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07" autoAdjust="0"/>
    <p:restoredTop sz="69612" autoAdjust="0"/>
  </p:normalViewPr>
  <p:slideViewPr>
    <p:cSldViewPr>
      <p:cViewPr varScale="1">
        <p:scale>
          <a:sx n="88" d="100"/>
          <a:sy n="88" d="100"/>
        </p:scale>
        <p:origin x="2392" y="19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baseline="0" dirty="0"/>
              <a:t>Illustrate with example at bottom left</a:t>
            </a:r>
          </a:p>
          <a:p>
            <a:r>
              <a:rPr lang="en-SG" baseline="0" dirty="0"/>
              <a:t>1-2: User submits job to master, which schedules the map and reduce tasks</a:t>
            </a:r>
          </a:p>
          <a:p>
            <a:r>
              <a:rPr lang="en-SG" baseline="0" dirty="0"/>
              <a:t>3: Input files are separated into “splits” of around 128MB each. Each split corresponds to one map task. Workers execute map tasks 1 at a time.</a:t>
            </a:r>
          </a:p>
          <a:p>
            <a:r>
              <a:rPr lang="en-SG" baseline="0" dirty="0"/>
              <a:t>4: Worker processes all inputs &lt;</a:t>
            </a:r>
            <a:r>
              <a:rPr lang="en-SG" baseline="0" dirty="0" err="1"/>
              <a:t>k,v</a:t>
            </a:r>
            <a:r>
              <a:rPr lang="en-SG" baseline="0" dirty="0"/>
              <a:t>&gt; tuple in the split. For each tuple, the worker computes the map function, and write the intermediate outputs to its own local memory.</a:t>
            </a:r>
          </a:p>
          <a:p>
            <a:r>
              <a:rPr lang="en-SG" baseline="0" dirty="0"/>
              <a:t>5: In reduce phase, each worker is responsible for 1 or more keys. For each key, it reads the data it needs from the corresponding partition of the mapper’s local disk. Recall the </a:t>
            </a:r>
            <a:r>
              <a:rPr lang="en-SG" b="1" baseline="0" dirty="0"/>
              <a:t>barrier</a:t>
            </a:r>
            <a:r>
              <a:rPr lang="en-SG" b="0" baseline="0" dirty="0"/>
              <a:t>: the reduce phase doesn’t start until map phase is complete</a:t>
            </a:r>
          </a:p>
          <a:p>
            <a:r>
              <a:rPr lang="en-SG" b="0" baseline="0" dirty="0"/>
              <a:t>6: Reduce workers write output to HDFS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12</a:t>
            </a:fld>
            <a:endParaRPr lang="en-US"/>
          </a:p>
        </p:txBody>
      </p:sp>
    </p:spTree>
    <p:extLst>
      <p:ext uri="{BB962C8B-B14F-4D97-AF65-F5344CB8AC3E}">
        <p14:creationId xmlns:p14="http://schemas.microsoft.com/office/powerpoint/2010/main" val="312248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baseline="0" dirty="0"/>
              <a:t>Illustrate with example at bottom left</a:t>
            </a:r>
          </a:p>
          <a:p>
            <a:r>
              <a:rPr lang="en-SG" baseline="0" dirty="0"/>
              <a:t>1-2: User submits job to master, which schedules the map and reduce tasks</a:t>
            </a:r>
          </a:p>
          <a:p>
            <a:r>
              <a:rPr lang="en-SG" baseline="0" dirty="0"/>
              <a:t>3: Input files are separated into “splits” of around 128MB each. Each split corresponds to one map task. Workers execute map tasks 1 at a time.</a:t>
            </a:r>
          </a:p>
          <a:p>
            <a:r>
              <a:rPr lang="en-SG" baseline="0" dirty="0"/>
              <a:t>4: Worker processes all inputs &lt;</a:t>
            </a:r>
            <a:r>
              <a:rPr lang="en-SG" baseline="0" dirty="0" err="1"/>
              <a:t>k,v</a:t>
            </a:r>
            <a:r>
              <a:rPr lang="en-SG" baseline="0" dirty="0"/>
              <a:t>&gt; tuple in the split. For each tuple, the worker computes the map function, and write the intermediate outputs to its own local memory.</a:t>
            </a:r>
          </a:p>
          <a:p>
            <a:r>
              <a:rPr lang="en-SG" baseline="0" dirty="0"/>
              <a:t>5: In reduce phase, each worker is responsible for 1 or more keys. For each key, it reads the data it needs from the corresponding partition of the mapper’s local disk. Recall the </a:t>
            </a:r>
            <a:r>
              <a:rPr lang="en-SG" b="1" baseline="0" dirty="0"/>
              <a:t>barrier</a:t>
            </a:r>
            <a:r>
              <a:rPr lang="en-SG" b="0" baseline="0" dirty="0"/>
              <a:t>: the reduce phase doesn’t start until map phase is complete</a:t>
            </a:r>
          </a:p>
          <a:p>
            <a:r>
              <a:rPr lang="en-SG" b="0" baseline="0" dirty="0"/>
              <a:t>6: Reduce workers write output to HDFS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13</a:t>
            </a:fld>
            <a:endParaRPr lang="en-US"/>
          </a:p>
        </p:txBody>
      </p:sp>
    </p:spTree>
    <p:extLst>
      <p:ext uri="{BB962C8B-B14F-4D97-AF65-F5344CB8AC3E}">
        <p14:creationId xmlns:p14="http://schemas.microsoft.com/office/powerpoint/2010/main" val="519055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baseline="0" dirty="0"/>
              <a:t>Illustrate with example at bottom left</a:t>
            </a:r>
          </a:p>
          <a:p>
            <a:r>
              <a:rPr lang="en-SG" baseline="0" dirty="0"/>
              <a:t>1-2: User submits job to master, which schedules the map and reduce tasks</a:t>
            </a:r>
          </a:p>
          <a:p>
            <a:r>
              <a:rPr lang="en-SG" baseline="0" dirty="0"/>
              <a:t>3: Input files are separated into “splits” of around 128MB each. Each split corresponds to one map task. Workers execute map tasks 1 at a time.</a:t>
            </a:r>
          </a:p>
          <a:p>
            <a:r>
              <a:rPr lang="en-SG" baseline="0" dirty="0"/>
              <a:t>4: Worker processes all inputs &lt;</a:t>
            </a:r>
            <a:r>
              <a:rPr lang="en-SG" baseline="0" dirty="0" err="1"/>
              <a:t>k,v</a:t>
            </a:r>
            <a:r>
              <a:rPr lang="en-SG" baseline="0" dirty="0"/>
              <a:t>&gt; tuple in the split. For each tuple, the worker computes the map function, and write the intermediate outputs to its own local memory.</a:t>
            </a:r>
          </a:p>
          <a:p>
            <a:r>
              <a:rPr lang="en-SG" baseline="0" dirty="0"/>
              <a:t>5: In reduce phase, each worker is responsible for 1 or more keys. For each key, it reads the data it needs from the corresponding partition of the mapper’s local disk. Recall the </a:t>
            </a:r>
            <a:r>
              <a:rPr lang="en-SG" b="1" baseline="0" dirty="0"/>
              <a:t>barrier</a:t>
            </a:r>
            <a:r>
              <a:rPr lang="en-SG" b="0" baseline="0" dirty="0"/>
              <a:t>: the reduce phase doesn’t start until map phase is complete</a:t>
            </a:r>
          </a:p>
          <a:p>
            <a:r>
              <a:rPr lang="en-SG" b="0" baseline="0" dirty="0"/>
              <a:t>6: Reduce workers write output to HDFS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14</a:t>
            </a:fld>
            <a:endParaRPr lang="en-US"/>
          </a:p>
        </p:txBody>
      </p:sp>
    </p:spTree>
    <p:extLst>
      <p:ext uri="{BB962C8B-B14F-4D97-AF65-F5344CB8AC3E}">
        <p14:creationId xmlns:p14="http://schemas.microsoft.com/office/powerpoint/2010/main" val="3285054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baseline="0" dirty="0"/>
              <a:t>Illustrate with example at bottom left</a:t>
            </a:r>
          </a:p>
          <a:p>
            <a:r>
              <a:rPr lang="en-SG" baseline="0" dirty="0"/>
              <a:t>1-2: User submits job to master, which schedules the map and reduce tasks</a:t>
            </a:r>
          </a:p>
          <a:p>
            <a:r>
              <a:rPr lang="en-SG" baseline="0" dirty="0"/>
              <a:t>3: Input files are separated into “splits” of around 128MB each. Each split corresponds to one map task. Workers execute map tasks 1 at a time.</a:t>
            </a:r>
          </a:p>
          <a:p>
            <a:r>
              <a:rPr lang="en-SG" baseline="0" dirty="0"/>
              <a:t>4: Worker processes all inputs &lt;</a:t>
            </a:r>
            <a:r>
              <a:rPr lang="en-SG" baseline="0" dirty="0" err="1"/>
              <a:t>k,v</a:t>
            </a:r>
            <a:r>
              <a:rPr lang="en-SG" baseline="0" dirty="0"/>
              <a:t>&gt; tuple in the split. For each tuple, the worker computes the map function, and write the intermediate outputs to its own local memory.</a:t>
            </a:r>
          </a:p>
          <a:p>
            <a:r>
              <a:rPr lang="en-SG" baseline="0" dirty="0"/>
              <a:t>5: In reduce phase, each worker is responsible for 1 or more keys. For each key, it reads the data it needs from the corresponding partition of the mapper’s local disk. Recall the </a:t>
            </a:r>
            <a:r>
              <a:rPr lang="en-SG" b="1" baseline="0" dirty="0"/>
              <a:t>barrier</a:t>
            </a:r>
            <a:r>
              <a:rPr lang="en-SG" b="0" baseline="0" dirty="0"/>
              <a:t>: the reduce phase doesn’t start until map phase is complete</a:t>
            </a:r>
          </a:p>
          <a:p>
            <a:r>
              <a:rPr lang="en-SG" b="0" baseline="0" dirty="0"/>
              <a:t>6: Reduce workers write output to HDFS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15</a:t>
            </a:fld>
            <a:endParaRPr lang="en-US"/>
          </a:p>
        </p:txBody>
      </p:sp>
    </p:spTree>
    <p:extLst>
      <p:ext uri="{BB962C8B-B14F-4D97-AF65-F5344CB8AC3E}">
        <p14:creationId xmlns:p14="http://schemas.microsoft.com/office/powerpoint/2010/main" val="2855652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baseline="0" dirty="0"/>
              <a:t>Illustrate with example at bottom left</a:t>
            </a:r>
          </a:p>
          <a:p>
            <a:r>
              <a:rPr lang="en-SG" baseline="0" dirty="0"/>
              <a:t>1-2: User submits job to master, which schedules the map and reduce tasks</a:t>
            </a:r>
          </a:p>
          <a:p>
            <a:r>
              <a:rPr lang="en-SG" baseline="0" dirty="0"/>
              <a:t>3: Input files are separated into “splits” of around 128MB each. Each split corresponds to one map task. Workers execute map tasks 1 at a time.</a:t>
            </a:r>
          </a:p>
          <a:p>
            <a:r>
              <a:rPr lang="en-SG" baseline="0" dirty="0"/>
              <a:t>4: Worker processes all inputs &lt;</a:t>
            </a:r>
            <a:r>
              <a:rPr lang="en-SG" baseline="0" dirty="0" err="1"/>
              <a:t>k,v</a:t>
            </a:r>
            <a:r>
              <a:rPr lang="en-SG" baseline="0" dirty="0"/>
              <a:t>&gt; tuple in the split. For each tuple, the worker computes the map function, and write the intermediate outputs to its own local memory.</a:t>
            </a:r>
          </a:p>
          <a:p>
            <a:r>
              <a:rPr lang="en-SG" baseline="0" dirty="0"/>
              <a:t>5: In reduce phase, each worker is responsible for 1 or more keys. For each key, it reads the data it needs from the corresponding partition of the mapper’s local disk. Recall the </a:t>
            </a:r>
            <a:r>
              <a:rPr lang="en-SG" b="1" baseline="0" dirty="0"/>
              <a:t>barrier</a:t>
            </a:r>
            <a:r>
              <a:rPr lang="en-SG" b="0" baseline="0" dirty="0"/>
              <a:t>: the reduce phase doesn’t start until map phase is complete</a:t>
            </a:r>
          </a:p>
          <a:p>
            <a:r>
              <a:rPr lang="en-SG" b="0" baseline="0" dirty="0"/>
              <a:t>6: Reduce workers write output to HDFS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16</a:t>
            </a:fld>
            <a:endParaRPr lang="en-US"/>
          </a:p>
        </p:txBody>
      </p:sp>
    </p:spTree>
    <p:extLst>
      <p:ext uri="{BB962C8B-B14F-4D97-AF65-F5344CB8AC3E}">
        <p14:creationId xmlns:p14="http://schemas.microsoft.com/office/powerpoint/2010/main" val="411639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baseline="0" dirty="0"/>
              <a:t>Illustrate with example at bottom left</a:t>
            </a:r>
          </a:p>
          <a:p>
            <a:r>
              <a:rPr lang="en-SG" baseline="0" dirty="0"/>
              <a:t>1-2: User submits job to master, which schedules the map and reduce tasks</a:t>
            </a:r>
          </a:p>
          <a:p>
            <a:r>
              <a:rPr lang="en-SG" baseline="0" dirty="0"/>
              <a:t>3: Input files are separated into “splits” of around 128MB each. Each split corresponds to one map task. Workers execute map tasks 1 at a time.</a:t>
            </a:r>
          </a:p>
          <a:p>
            <a:r>
              <a:rPr lang="en-SG" baseline="0" dirty="0"/>
              <a:t>4: Worker processes all inputs &lt;</a:t>
            </a:r>
            <a:r>
              <a:rPr lang="en-SG" baseline="0" dirty="0" err="1"/>
              <a:t>k,v</a:t>
            </a:r>
            <a:r>
              <a:rPr lang="en-SG" baseline="0" dirty="0"/>
              <a:t>&gt; tuple in the split. For each tuple, the worker computes the map function, and write the intermediate outputs to its own local memory.</a:t>
            </a:r>
          </a:p>
          <a:p>
            <a:r>
              <a:rPr lang="en-SG" baseline="0" dirty="0"/>
              <a:t>5: In reduce phase, each worker is responsible for 1 or more keys. For each key, it reads the data it needs from the corresponding partition of the mapper’s local disk. Recall the </a:t>
            </a:r>
            <a:r>
              <a:rPr lang="en-SG" b="1" baseline="0" dirty="0"/>
              <a:t>barrier</a:t>
            </a:r>
            <a:r>
              <a:rPr lang="en-SG" b="0" baseline="0" dirty="0"/>
              <a:t>: the reduce phase doesn’t start until map phase is complete</a:t>
            </a:r>
          </a:p>
          <a:p>
            <a:r>
              <a:rPr lang="en-SG" b="0" baseline="0" dirty="0"/>
              <a:t>6: Reduce workers write output to HDFS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17</a:t>
            </a:fld>
            <a:endParaRPr lang="en-US"/>
          </a:p>
        </p:txBody>
      </p:sp>
    </p:spTree>
    <p:extLst>
      <p:ext uri="{BB962C8B-B14F-4D97-AF65-F5344CB8AC3E}">
        <p14:creationId xmlns:p14="http://schemas.microsoft.com/office/powerpoint/2010/main" val="1562907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18</a:t>
            </a:fld>
            <a:endParaRPr lang="en-US"/>
          </a:p>
        </p:txBody>
      </p:sp>
    </p:spTree>
    <p:extLst>
      <p:ext uri="{BB962C8B-B14F-4D97-AF65-F5344CB8AC3E}">
        <p14:creationId xmlns:p14="http://schemas.microsoft.com/office/powerpoint/2010/main" val="1800192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19</a:t>
            </a:fld>
            <a:endParaRPr lang="en-US"/>
          </a:p>
        </p:txBody>
      </p:sp>
    </p:spTree>
    <p:extLst>
      <p:ext uri="{BB962C8B-B14F-4D97-AF65-F5344CB8AC3E}">
        <p14:creationId xmlns:p14="http://schemas.microsoft.com/office/powerpoint/2010/main" val="1856917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22</a:t>
            </a:fld>
            <a:endParaRPr lang="en-US"/>
          </a:p>
        </p:txBody>
      </p:sp>
    </p:spTree>
    <p:extLst>
      <p:ext uri="{BB962C8B-B14F-4D97-AF65-F5344CB8AC3E}">
        <p14:creationId xmlns:p14="http://schemas.microsoft.com/office/powerpoint/2010/main" val="1987312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23</a:t>
            </a:fld>
            <a:endParaRPr lang="en-US"/>
          </a:p>
        </p:txBody>
      </p:sp>
    </p:spTree>
    <p:extLst>
      <p:ext uri="{BB962C8B-B14F-4D97-AF65-F5344CB8AC3E}">
        <p14:creationId xmlns:p14="http://schemas.microsoft.com/office/powerpoint/2010/main" val="1913819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a:t>
            </a:fld>
            <a:endParaRPr lang="en-US"/>
          </a:p>
        </p:txBody>
      </p:sp>
    </p:spTree>
    <p:extLst>
      <p:ext uri="{BB962C8B-B14F-4D97-AF65-F5344CB8AC3E}">
        <p14:creationId xmlns:p14="http://schemas.microsoft.com/office/powerpoint/2010/main" val="3070020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we are</a:t>
            </a:r>
            <a:r>
              <a:rPr lang="en-US" baseline="0" dirty="0"/>
              <a:t> doing big data on data center or cluster.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24</a:t>
            </a:fld>
            <a:endParaRPr lang="en-US"/>
          </a:p>
        </p:txBody>
      </p:sp>
    </p:spTree>
    <p:extLst>
      <p:ext uri="{BB962C8B-B14F-4D97-AF65-F5344CB8AC3E}">
        <p14:creationId xmlns:p14="http://schemas.microsoft.com/office/powerpoint/2010/main" val="2991717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Map and Reduce API, there are actually other APIs,</a:t>
            </a:r>
            <a:r>
              <a:rPr lang="en-US" baseline="0" dirty="0"/>
              <a:t> such as </a:t>
            </a:r>
          </a:p>
          <a:p>
            <a:pPr marL="228600" indent="-228600">
              <a:buAutoNum type="arabicPeriod"/>
            </a:pPr>
            <a:r>
              <a:rPr lang="en-US" baseline="0" dirty="0"/>
              <a:t>Partition</a:t>
            </a:r>
          </a:p>
          <a:p>
            <a:pPr marL="0" indent="0">
              <a:buNone/>
            </a:pPr>
            <a:r>
              <a:rPr lang="en-US" baseline="0" dirty="0"/>
              <a:t>You can define how the data is partitioned in the shuffle and sort phase. Basically, it offers the flexibility of dividing up key space for parallel reductions.</a:t>
            </a:r>
          </a:p>
          <a:p>
            <a:pPr marL="0" indent="0">
              <a:buNone/>
            </a:pPr>
            <a:endParaRPr lang="en-US" baseline="0" dirty="0"/>
          </a:p>
          <a:p>
            <a:pPr marL="0" indent="0">
              <a:buNone/>
            </a:pPr>
            <a:r>
              <a:rPr lang="en-US" baseline="0" dirty="0"/>
              <a:t>2. Combine</a:t>
            </a:r>
          </a:p>
          <a:p>
            <a:pPr marL="0" indent="0">
              <a:buNone/>
            </a:pPr>
            <a:r>
              <a:rPr lang="en-US" baseline="0" dirty="0"/>
              <a:t>Programmers can specify a combiner function running in the local memory after the map phase. It is often used as an optimization to reduce network traffic. We will give you some examples later.</a:t>
            </a:r>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25</a:t>
            </a:fld>
            <a:endParaRPr lang="en-US"/>
          </a:p>
        </p:txBody>
      </p:sp>
    </p:spTree>
    <p:extLst>
      <p:ext uri="{BB962C8B-B14F-4D97-AF65-F5344CB8AC3E}">
        <p14:creationId xmlns:p14="http://schemas.microsoft.com/office/powerpoint/2010/main" val="1957282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26</a:t>
            </a:fld>
            <a:endParaRPr lang="en-US"/>
          </a:p>
        </p:txBody>
      </p:sp>
    </p:spTree>
    <p:extLst>
      <p:ext uri="{BB962C8B-B14F-4D97-AF65-F5344CB8AC3E}">
        <p14:creationId xmlns:p14="http://schemas.microsoft.com/office/powerpoint/2010/main" val="1441865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31</a:t>
            </a:fld>
            <a:endParaRPr lang="en-US"/>
          </a:p>
        </p:txBody>
      </p:sp>
    </p:spTree>
    <p:extLst>
      <p:ext uri="{BB962C8B-B14F-4D97-AF65-F5344CB8AC3E}">
        <p14:creationId xmlns:p14="http://schemas.microsoft.com/office/powerpoint/2010/main" val="3712740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we are</a:t>
            </a:r>
            <a:r>
              <a:rPr lang="en-US" baseline="0" dirty="0"/>
              <a:t> doing big data on data center or cluster.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32</a:t>
            </a:fld>
            <a:endParaRPr lang="en-US"/>
          </a:p>
        </p:txBody>
      </p:sp>
    </p:spTree>
    <p:extLst>
      <p:ext uri="{BB962C8B-B14F-4D97-AF65-F5344CB8AC3E}">
        <p14:creationId xmlns:p14="http://schemas.microsoft.com/office/powerpoint/2010/main" val="4213536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demonstrate</a:t>
            </a:r>
            <a:r>
              <a:rPr lang="en-US" baseline="0" dirty="0"/>
              <a:t> the usage of combiner and also how we can write the </a:t>
            </a:r>
            <a:r>
              <a:rPr lang="en-US" baseline="0" dirty="0" err="1"/>
              <a:t>mapreduce</a:t>
            </a:r>
            <a:r>
              <a:rPr lang="en-US" baseline="0" dirty="0"/>
              <a:t> program more efficiently. </a:t>
            </a:r>
          </a:p>
          <a:p>
            <a:r>
              <a:rPr lang="en-US" baseline="0" dirty="0"/>
              <a:t>This is a basic version from our hello world program.</a:t>
            </a:r>
            <a:endParaRPr lang="en-US" dirty="0"/>
          </a:p>
          <a:p>
            <a:r>
              <a:rPr lang="en-US" dirty="0"/>
              <a:t>Combiners</a:t>
            </a:r>
            <a:r>
              <a:rPr lang="en-US" baseline="0" dirty="0"/>
              <a:t> help to combine all “1”s within a single machine for the same word.</a:t>
            </a:r>
          </a:p>
          <a:p>
            <a:r>
              <a:rPr lang="en-US" baseline="0" dirty="0"/>
              <a:t>What is the problem? Can we improve it?</a:t>
            </a:r>
          </a:p>
          <a:p>
            <a:r>
              <a:rPr lang="en-US" baseline="0" dirty="0"/>
              <a:t>Problem: we are sending too many “1”s in the network…</a:t>
            </a:r>
          </a:p>
          <a:p>
            <a:r>
              <a:rPr lang="en-US" baseline="0" dirty="0"/>
              <a:t>How to reduce the network traffic?</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34</a:t>
            </a:fld>
            <a:endParaRPr lang="en-US"/>
          </a:p>
        </p:txBody>
      </p:sp>
    </p:spTree>
    <p:extLst>
      <p:ext uri="{BB962C8B-B14F-4D97-AF65-F5344CB8AC3E}">
        <p14:creationId xmlns:p14="http://schemas.microsoft.com/office/powerpoint/2010/main" val="3172783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Illustrate using example</a:t>
            </a:r>
          </a:p>
          <a:p>
            <a:r>
              <a:rPr lang="en-US" dirty="0"/>
              <a:t>The first</a:t>
            </a:r>
            <a:r>
              <a:rPr lang="en-US" baseline="0" dirty="0"/>
              <a:t> approach is that we can use a data structure to maintain the word and the accumulative count for each word in the entire document. </a:t>
            </a:r>
          </a:p>
          <a:p>
            <a:r>
              <a:rPr lang="en-US" baseline="0" dirty="0"/>
              <a:t>You can consider this as a hash table data structure (associative array)-&gt;counts.</a:t>
            </a:r>
          </a:p>
          <a:p>
            <a:r>
              <a:rPr lang="en-US" baseline="0" dirty="0"/>
              <a:t>Then, the map will update counts, and emit the values stored in counts when finishing scan on each line.</a:t>
            </a:r>
          </a:p>
          <a:p>
            <a:endParaRPr lang="en-US" baseline="0" dirty="0"/>
          </a:p>
          <a:p>
            <a:r>
              <a:rPr lang="en-US" baseline="0" dirty="0"/>
              <a:t>Are the combiners still of any use?</a:t>
            </a:r>
          </a:p>
          <a:p>
            <a:r>
              <a:rPr lang="en-US" baseline="0" dirty="0"/>
              <a:t>What about partial results from different lines?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35</a:t>
            </a:fld>
            <a:endParaRPr lang="en-US"/>
          </a:p>
        </p:txBody>
      </p:sp>
    </p:spTree>
    <p:extLst>
      <p:ext uri="{BB962C8B-B14F-4D97-AF65-F5344CB8AC3E}">
        <p14:creationId xmlns:p14="http://schemas.microsoft.com/office/powerpoint/2010/main" val="656363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Illustrate using example (contrast with </a:t>
            </a:r>
            <a:r>
              <a:rPr lang="en-US" b="1" dirty="0" err="1"/>
              <a:t>prev</a:t>
            </a:r>
            <a:r>
              <a:rPr lang="en-US" b="1" dirty="0"/>
              <a:t> case)</a:t>
            </a:r>
          </a:p>
          <a:p>
            <a:endParaRPr lang="en-US" dirty="0"/>
          </a:p>
          <a:p>
            <a:r>
              <a:rPr lang="en-US" dirty="0"/>
              <a:t>we</a:t>
            </a:r>
            <a:r>
              <a:rPr lang="en-US" baseline="0" dirty="0"/>
              <a:t> can apply the hash table at the machine level… so we can build a hash table to maintain the state across input key-value pairs.</a:t>
            </a:r>
          </a:p>
          <a:p>
            <a:r>
              <a:rPr lang="en-US" baseline="0" dirty="0"/>
              <a:t>Basically, the word count is now tally across lines in the same task.</a:t>
            </a:r>
          </a:p>
          <a:p>
            <a:endParaRPr lang="en-US" baseline="0" dirty="0"/>
          </a:p>
          <a:p>
            <a:r>
              <a:rPr lang="en-US" baseline="0" dirty="0"/>
              <a:t>Common Question: when should we use regular combiners vs in memory combiners?</a:t>
            </a:r>
          </a:p>
          <a:p>
            <a:pPr marL="171450" indent="-171450">
              <a:buFontTx/>
              <a:buChar char="-"/>
            </a:pPr>
            <a:r>
              <a:rPr lang="en-SG" sz="1200" b="0" i="0" u="none" strike="noStrike" kern="1200" dirty="0">
                <a:solidFill>
                  <a:schemeClr val="tx1"/>
                </a:solidFill>
                <a:effectLst/>
                <a:latin typeface="Arial" charset="0"/>
                <a:ea typeface="+mn-ea"/>
                <a:cs typeface="+mn-cs"/>
              </a:rPr>
              <a:t>In some cases, using in-mapper combiners could lead to out-of-memory errors, so in that case regular combiners should be used. </a:t>
            </a:r>
          </a:p>
          <a:p>
            <a:pPr marL="171450" indent="-171450">
              <a:buFontTx/>
              <a:buChar char="-"/>
            </a:pPr>
            <a:r>
              <a:rPr lang="en-SG" sz="1200" b="0" i="0" u="none" strike="noStrike" kern="1200" dirty="0">
                <a:solidFill>
                  <a:schemeClr val="tx1"/>
                </a:solidFill>
                <a:effectLst/>
                <a:latin typeface="Arial" charset="0"/>
                <a:ea typeface="+mn-ea"/>
                <a:cs typeface="+mn-cs"/>
              </a:rPr>
              <a:t>Using combiners map be clearer from a code perspective (it communicates the user intent more easily)</a:t>
            </a:r>
          </a:p>
          <a:p>
            <a:pPr marL="171450" indent="-171450">
              <a:buFontTx/>
              <a:buChar char="-"/>
            </a:pPr>
            <a:r>
              <a:rPr lang="en-SG" sz="1200" b="0" i="0" u="none" strike="noStrike" kern="1200" dirty="0">
                <a:solidFill>
                  <a:schemeClr val="tx1"/>
                </a:solidFill>
                <a:effectLst/>
                <a:latin typeface="Arial" charset="0"/>
                <a:ea typeface="+mn-ea"/>
                <a:cs typeface="+mn-cs"/>
              </a:rPr>
              <a:t>Otherwise, either can be used, and the speedup should be similar, and for the purpose of this class the difference in speed between them can be ignored. </a:t>
            </a:r>
          </a:p>
          <a:p>
            <a:pPr marL="171450" indent="-171450">
              <a:buFontTx/>
              <a:buChar char="-"/>
            </a:pPr>
            <a:r>
              <a:rPr lang="en-SG" sz="1200" b="0" i="0" u="none" strike="noStrike" kern="1200" dirty="0">
                <a:solidFill>
                  <a:schemeClr val="tx1"/>
                </a:solidFill>
                <a:effectLst/>
                <a:latin typeface="Arial" charset="0"/>
                <a:ea typeface="+mn-ea"/>
                <a:cs typeface="+mn-cs"/>
              </a:rPr>
              <a:t>(In practice, there may be slight improved efficiency by using in-mapper combiners since the pairs are not even emitted to the Hadoop framework, but it is not likely to be that significant)</a:t>
            </a:r>
            <a:br>
              <a:rPr lang="en-SG" dirty="0"/>
            </a:b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36</a:t>
            </a:fld>
            <a:endParaRPr lang="en-US"/>
          </a:p>
        </p:txBody>
      </p:sp>
    </p:spTree>
    <p:extLst>
      <p:ext uri="{BB962C8B-B14F-4D97-AF65-F5344CB8AC3E}">
        <p14:creationId xmlns:p14="http://schemas.microsoft.com/office/powerpoint/2010/main" val="3365031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a:t>
            </a:r>
            <a:r>
              <a:rPr lang="en-US" baseline="0" dirty="0"/>
              <a:t> each map task and reduce task can process multiple key/value pairs… this diagram shows how we can maintain some stored </a:t>
            </a:r>
            <a:r>
              <a:rPr lang="en-US" b="1" baseline="0" dirty="0"/>
              <a:t>state</a:t>
            </a:r>
            <a:r>
              <a:rPr lang="en-US" b="0" baseline="0" dirty="0"/>
              <a:t> variables within a map/reduce task, across multiple map/reduce function calls.</a:t>
            </a:r>
            <a:endParaRPr lang="en-US" dirty="0"/>
          </a:p>
          <a:p>
            <a:r>
              <a:rPr lang="en-US" dirty="0"/>
              <a:t>To do this </a:t>
            </a:r>
            <a:r>
              <a:rPr lang="en-US" baseline="0" dirty="0"/>
              <a:t>we define a mapper </a:t>
            </a:r>
            <a:r>
              <a:rPr lang="en-US" b="1" baseline="0" dirty="0"/>
              <a:t>object</a:t>
            </a:r>
            <a:r>
              <a:rPr lang="en-US" baseline="0" dirty="0"/>
              <a:t>, and then the mapper function can be called by this object, once per input key-value pair. The state is updated and maintained upon each function call.</a:t>
            </a:r>
            <a:endParaRPr lang="en-US" dirty="0"/>
          </a:p>
          <a:p>
            <a:r>
              <a:rPr lang="en-US" dirty="0"/>
              <a:t>During the execution of map/reduce,</a:t>
            </a:r>
            <a:r>
              <a:rPr lang="en-US" baseline="0" dirty="0"/>
              <a:t> the state is updated.</a:t>
            </a:r>
          </a:p>
          <a:p>
            <a:r>
              <a:rPr lang="en-US" baseline="0" dirty="0"/>
              <a:t>After the mapper task is done, cleanup is needed, e.g., releasing the memory space.</a:t>
            </a:r>
          </a:p>
          <a:p>
            <a:r>
              <a:rPr lang="en-US" baseline="0" dirty="0"/>
              <a:t>“API initialization / cleanup hook” just means that the setup / cleanup functions will be called by Hadoop when the Mapper object is created / destroyed.</a:t>
            </a:r>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37</a:t>
            </a:fld>
            <a:endParaRPr lang="en-US"/>
          </a:p>
        </p:txBody>
      </p:sp>
    </p:spTree>
    <p:extLst>
      <p:ext uri="{BB962C8B-B14F-4D97-AF65-F5344CB8AC3E}">
        <p14:creationId xmlns:p14="http://schemas.microsoft.com/office/powerpoint/2010/main" val="2815757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we are</a:t>
            </a:r>
            <a:r>
              <a:rPr lang="en-US" baseline="0" dirty="0"/>
              <a:t> doing big data on data center or cluster.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38</a:t>
            </a:fld>
            <a:endParaRPr lang="en-US"/>
          </a:p>
        </p:txBody>
      </p:sp>
    </p:spTree>
    <p:extLst>
      <p:ext uri="{BB962C8B-B14F-4D97-AF65-F5344CB8AC3E}">
        <p14:creationId xmlns:p14="http://schemas.microsoft.com/office/powerpoint/2010/main" val="342838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Clarify</a:t>
            </a:r>
            <a:r>
              <a:rPr lang="en-US" b="0" baseline="0" dirty="0"/>
              <a:t>: meaning of “Rack DRAM” = move data to another machine on the same rack. “Datacenter DRAM” = on different rack.</a:t>
            </a:r>
          </a:p>
          <a:p>
            <a:r>
              <a:rPr lang="en-US" b="1" baseline="0" dirty="0"/>
              <a:t>Optional</a:t>
            </a:r>
            <a:r>
              <a:rPr lang="en-US" b="0" baseline="0" dirty="0"/>
              <a:t>: for latency (blue line), moving from DRAM to disk is very slow, hence that is usually the bottleneck (flat parts of blue line)</a:t>
            </a:r>
          </a:p>
          <a:p>
            <a:r>
              <a:rPr lang="en-US" b="0" baseline="0" dirty="0"/>
              <a:t>For bandwidth, the bandwidth moving across the network (”switches” = networking devices in data center) are usually the bottleneck (flat parts of orange line)</a:t>
            </a:r>
            <a:endParaRPr lang="en-US" b="1"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a:t>
            </a:fld>
            <a:endParaRPr lang="en-US"/>
          </a:p>
        </p:txBody>
      </p:sp>
    </p:spTree>
    <p:extLst>
      <p:ext uri="{BB962C8B-B14F-4D97-AF65-F5344CB8AC3E}">
        <p14:creationId xmlns:p14="http://schemas.microsoft.com/office/powerpoint/2010/main" val="333906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kern="1200" dirty="0">
                <a:solidFill>
                  <a:schemeClr val="tx1"/>
                </a:solidFill>
                <a:effectLst/>
                <a:latin typeface="Arial" charset="0"/>
                <a:ea typeface="+mn-ea"/>
                <a:cs typeface="+mn-cs"/>
              </a:rPr>
              <a:t>Q: What if we want the reducer’s (key, value) pairs to arrive sorted by a variable (e.g. temperature)?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SG" sz="1200" b="0" i="0" kern="1200" dirty="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kern="1200" dirty="0">
                <a:solidFill>
                  <a:schemeClr val="tx1"/>
                </a:solidFill>
                <a:effectLst/>
                <a:latin typeface="Arial" charset="0"/>
                <a:ea typeface="+mn-ea"/>
                <a:cs typeface="+mn-cs"/>
              </a:rPr>
              <a:t>A: We must deﬁne a </a:t>
            </a:r>
            <a:r>
              <a:rPr lang="en-SG" sz="1200" b="1" i="0" kern="1200" dirty="0">
                <a:solidFill>
                  <a:schemeClr val="tx1"/>
                </a:solidFill>
                <a:effectLst/>
                <a:latin typeface="Arial" charset="0"/>
                <a:ea typeface="+mn-ea"/>
                <a:cs typeface="+mn-cs"/>
              </a:rPr>
              <a:t>composite key</a:t>
            </a:r>
            <a:r>
              <a:rPr lang="en-SG" sz="1200" b="0" i="0" kern="1200" dirty="0">
                <a:solidFill>
                  <a:schemeClr val="tx1"/>
                </a:solidFill>
                <a:effectLst/>
                <a:latin typeface="Arial" charset="0"/>
                <a:ea typeface="+mn-ea"/>
                <a:cs typeface="+mn-cs"/>
              </a:rPr>
              <a:t> (K1, K2), where K1 is the natural key and K2 is the variable we want to sort by.</a:t>
            </a:r>
            <a:endParaRPr lang="en-US" sz="1200" b="1" i="0" kern="1200" dirty="0">
              <a:solidFill>
                <a:schemeClr val="tx1"/>
              </a:solidFill>
              <a:effectLst/>
              <a:latin typeface="Arial" charset="0"/>
              <a:ea typeface="+mn-ea"/>
              <a:cs typeface="+mn-cs"/>
            </a:endParaRPr>
          </a:p>
          <a:p>
            <a:endParaRPr lang="en-SG" dirty="0"/>
          </a:p>
          <a:p>
            <a:r>
              <a:rPr lang="en-SG" dirty="0"/>
              <a:t>Then we must</a:t>
            </a:r>
            <a:r>
              <a:rPr lang="en-SG" baseline="0" dirty="0"/>
              <a:t> </a:t>
            </a:r>
            <a:r>
              <a:rPr lang="en-SG" dirty="0"/>
              <a:t>also implement a custom </a:t>
            </a:r>
            <a:r>
              <a:rPr lang="en-SG" dirty="0" err="1"/>
              <a:t>partitioner</a:t>
            </a:r>
            <a:r>
              <a:rPr lang="en-SG" dirty="0"/>
              <a:t>, to ensure that we partition by K1 and not by (K1, K2).</a:t>
            </a:r>
          </a:p>
          <a:p>
            <a:endParaRPr lang="en-SG" dirty="0"/>
          </a:p>
          <a:p>
            <a:pPr marL="0" marR="0" indent="0" algn="l" defTabSz="914400" rtl="0" eaLnBrk="0" fontAlgn="base" latinLnBrk="0" hangingPunct="0">
              <a:lnSpc>
                <a:spcPct val="100000"/>
              </a:lnSpc>
              <a:spcBef>
                <a:spcPct val="30000"/>
              </a:spcBef>
              <a:spcAft>
                <a:spcPct val="0"/>
              </a:spcAft>
              <a:buClrTx/>
              <a:buSzTx/>
              <a:buFontTx/>
              <a:buNone/>
              <a:tabLst/>
              <a:defRPr/>
            </a:pPr>
            <a:r>
              <a:rPr lang="en-SG" dirty="0"/>
              <a:t>Lastly, in the reducer, </a:t>
            </a:r>
            <a:r>
              <a:rPr lang="en-SG" sz="1200" b="0" i="0" kern="1200" dirty="0">
                <a:solidFill>
                  <a:schemeClr val="tx1"/>
                </a:solidFill>
                <a:effectLst/>
                <a:latin typeface="Arial" charset="0"/>
                <a:ea typeface="+mn-ea"/>
                <a:cs typeface="+mn-cs"/>
              </a:rPr>
              <a:t>we need to preserve state across multiple key-value pairs to handle processing.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SG" sz="1200" b="0" i="0" kern="1200" dirty="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SG" sz="1200" b="1" i="0" kern="1200" dirty="0">
                <a:solidFill>
                  <a:schemeClr val="tx1"/>
                </a:solidFill>
                <a:effectLst/>
                <a:latin typeface="Arial" charset="0"/>
                <a:ea typeface="+mn-ea"/>
                <a:cs typeface="+mn-cs"/>
              </a:rPr>
              <a:t>Illustrate with example on the left side</a:t>
            </a:r>
          </a:p>
          <a:p>
            <a:endParaRPr lang="en-SG" dirty="0"/>
          </a:p>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39</a:t>
            </a:fld>
            <a:endParaRPr lang="en-US"/>
          </a:p>
        </p:txBody>
      </p:sp>
    </p:spTree>
    <p:extLst>
      <p:ext uri="{BB962C8B-B14F-4D97-AF65-F5344CB8AC3E}">
        <p14:creationId xmlns:p14="http://schemas.microsoft.com/office/powerpoint/2010/main" val="3233597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code shows 1) </a:t>
            </a:r>
            <a:r>
              <a:rPr lang="en-SG" b="1" dirty="0"/>
              <a:t>composite key</a:t>
            </a:r>
            <a:r>
              <a:rPr lang="en-SG" b="0" dirty="0"/>
              <a:t> which is defined as (year, temperature) pair; 2) we need to specify the sort order of these pairs, i.e. that they should be sorted first by year, then by temperature.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40</a:t>
            </a:fld>
            <a:endParaRPr lang="en-US"/>
          </a:p>
        </p:txBody>
      </p:sp>
    </p:spTree>
    <p:extLst>
      <p:ext uri="{BB962C8B-B14F-4D97-AF65-F5344CB8AC3E}">
        <p14:creationId xmlns:p14="http://schemas.microsoft.com/office/powerpoint/2010/main" val="1887093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we need to define the custom partition, to ensure that partitioning happens only by year, not by (year, temperature). So, all tuples with the same year will be processed by the same reduce task.</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41</a:t>
            </a:fld>
            <a:endParaRPr lang="en-US"/>
          </a:p>
        </p:txBody>
      </p:sp>
    </p:spTree>
    <p:extLst>
      <p:ext uri="{BB962C8B-B14F-4D97-AF65-F5344CB8AC3E}">
        <p14:creationId xmlns:p14="http://schemas.microsoft.com/office/powerpoint/2010/main" val="4248571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we are</a:t>
            </a:r>
            <a:r>
              <a:rPr lang="en-US" baseline="0" dirty="0"/>
              <a:t> doing big data on data center or cluster.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42</a:t>
            </a:fld>
            <a:endParaRPr lang="en-US"/>
          </a:p>
        </p:txBody>
      </p:sp>
    </p:spTree>
    <p:extLst>
      <p:ext uri="{BB962C8B-B14F-4D97-AF65-F5344CB8AC3E}">
        <p14:creationId xmlns:p14="http://schemas.microsoft.com/office/powerpoint/2010/main" val="2822137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Traditional supercomputer: separate</a:t>
            </a:r>
            <a:r>
              <a:rPr lang="en-US" baseline="0" dirty="0"/>
              <a:t> data storage and computation.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Can we use this architecture? why not?</a:t>
            </a:r>
          </a:p>
          <a:p>
            <a:r>
              <a:rPr lang="en-US" baseline="0" dirty="0"/>
              <a:t>Moving data is costly in this environment. Also usually, the data processing in map/reduce is not very heavy. Thus, moving the data can easily become the bottleneck on this traditional architecture.</a:t>
            </a:r>
          </a:p>
          <a:p>
            <a:endParaRPr lang="en-US" baseline="0" dirty="0"/>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43</a:t>
            </a:fld>
            <a:endParaRPr lang="en-US"/>
          </a:p>
        </p:txBody>
      </p:sp>
    </p:spTree>
    <p:extLst>
      <p:ext uri="{BB962C8B-B14F-4D97-AF65-F5344CB8AC3E}">
        <p14:creationId xmlns:p14="http://schemas.microsoft.com/office/powerpoint/2010/main" val="3122464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centralized</a:t>
            </a:r>
            <a:r>
              <a:rPr lang="en-US" baseline="0" dirty="0"/>
              <a:t> file systems, we should use distributed file systems. Data are stored in different servers in a distributed manner. Therefore, do not move data to workers. We should move workers to data.</a:t>
            </a:r>
          </a:p>
          <a:p>
            <a:pPr lvl="1"/>
            <a:r>
              <a:rPr lang="en-US" dirty="0"/>
              <a:t>Store data on the local disks of nodes in the cluster</a:t>
            </a:r>
          </a:p>
          <a:p>
            <a:pPr lvl="1"/>
            <a:r>
              <a:rPr lang="en-US" dirty="0"/>
              <a:t>Start up the workers on the node that has the data local</a:t>
            </a:r>
          </a:p>
          <a:p>
            <a:r>
              <a:rPr lang="en-US" baseline="0" dirty="0"/>
              <a:t>There are a number of reasons (also benefits) of doing so:</a:t>
            </a:r>
          </a:p>
          <a:p>
            <a:r>
              <a:rPr lang="en-US" baseline="0" dirty="0"/>
              <a:t>DRAM is small and usually cannot hold the entire data set.</a:t>
            </a:r>
          </a:p>
          <a:p>
            <a:r>
              <a:rPr lang="en-US" baseline="0" dirty="0"/>
              <a:t>Network is slow.</a:t>
            </a:r>
          </a:p>
          <a:p>
            <a:r>
              <a:rPr lang="en-US" baseline="0" dirty="0"/>
              <a:t>Disk access is slow. But aggregated bandwidth is reasonable. </a:t>
            </a:r>
          </a:p>
          <a:p>
            <a:endParaRPr lang="en-US" baseline="0" dirty="0"/>
          </a:p>
          <a:p>
            <a:r>
              <a:rPr lang="en-US" baseline="0" dirty="0"/>
              <a:t>Therefore, DFS is the answer.</a:t>
            </a:r>
          </a:p>
          <a:p>
            <a:r>
              <a:rPr lang="en-US" baseline="0" dirty="0"/>
              <a:t>Google has GFS… the open-sourced version is called Hadoop DFS (HDFS). In the following, we introduce their high level ideas.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44</a:t>
            </a:fld>
            <a:endParaRPr lang="en-US"/>
          </a:p>
        </p:txBody>
      </p:sp>
    </p:spTree>
    <p:extLst>
      <p:ext uri="{BB962C8B-B14F-4D97-AF65-F5344CB8AC3E}">
        <p14:creationId xmlns:p14="http://schemas.microsoft.com/office/powerpoint/2010/main" val="1280223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11"/>
          <p:cNvSpPr>
            <a:spLocks noGrp="1" noChangeArrowheads="1"/>
          </p:cNvSpPr>
          <p:nvPr>
            <p:ph type="sldNum" sz="quarter" idx="5"/>
          </p:nvPr>
        </p:nvSpPr>
        <p:spPr>
          <a:noFill/>
        </p:spPr>
        <p:txBody>
          <a:bodyPr/>
          <a:lstStyle/>
          <a:p>
            <a:pPr defTabSz="963613"/>
            <a:fld id="{591E87BC-B75B-420F-98DE-C19EACD1DA0D}" type="slidenum">
              <a:rPr lang="en-GB" smtClean="0"/>
              <a:pPr defTabSz="963613"/>
              <a:t>45</a:t>
            </a:fld>
            <a:endParaRPr lang="en-GB"/>
          </a:p>
        </p:txBody>
      </p:sp>
      <p:sp>
        <p:nvSpPr>
          <p:cNvPr id="111619"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11620" name="Rectangle 2"/>
          <p:cNvSpPr>
            <a:spLocks noGrp="1" noChangeArrowheads="1"/>
          </p:cNvSpPr>
          <p:nvPr>
            <p:ph type="body"/>
          </p:nvPr>
        </p:nvSpPr>
        <p:spPr>
          <a:xfrm>
            <a:off x="731838" y="4560888"/>
            <a:ext cx="5845175" cy="4319587"/>
          </a:xfrm>
          <a:noFill/>
          <a:ln/>
        </p:spPr>
        <p:txBody>
          <a:bodyPr wrap="none" anchor="ctr"/>
          <a:lstStyle/>
          <a:p>
            <a:r>
              <a:rPr lang="en-US" dirty="0"/>
              <a:t>Assumptions</a:t>
            </a:r>
            <a:r>
              <a:rPr lang="en-US" baseline="0" dirty="0"/>
              <a:t> (or, what GFS is good at)</a:t>
            </a:r>
          </a:p>
          <a:p>
            <a:r>
              <a:rPr lang="en-US" b="1" baseline="0" dirty="0"/>
              <a:t>Data centers:</a:t>
            </a:r>
          </a:p>
          <a:p>
            <a:r>
              <a:rPr lang="en-US" baseline="0" dirty="0"/>
              <a:t>It is for scale-out (thus data center environment), rather than supercomputers. Thus, it addresses both scale-out and failure.</a:t>
            </a:r>
          </a:p>
          <a:p>
            <a:r>
              <a:rPr lang="en-US" baseline="0" dirty="0"/>
              <a:t>Scale out is to aggregate the disk bandwidth to read the data in high speed.</a:t>
            </a:r>
          </a:p>
          <a:p>
            <a:r>
              <a:rPr lang="en-US" b="1" baseline="0" dirty="0"/>
              <a:t>Files/Data:</a:t>
            </a:r>
          </a:p>
          <a:p>
            <a:r>
              <a:rPr lang="en-US" baseline="0" dirty="0"/>
              <a:t>Good for huge files.</a:t>
            </a:r>
          </a:p>
          <a:p>
            <a:r>
              <a:rPr lang="en-US" b="1" baseline="0" dirty="0"/>
              <a:t>Access pattern:</a:t>
            </a:r>
          </a:p>
          <a:p>
            <a:r>
              <a:rPr lang="en-US" baseline="0" dirty="0"/>
              <a:t>Accesses patterns: sequential reads; write once, updates are mostly appended. It cares about throughput rather than latency.</a:t>
            </a:r>
          </a:p>
          <a:p>
            <a:r>
              <a:rPr lang="en-US" baseline="0" dirty="0"/>
              <a:t>Sequential reads: good for </a:t>
            </a:r>
            <a:r>
              <a:rPr lang="en-US" baseline="0" dirty="0" err="1"/>
              <a:t>mapreduce</a:t>
            </a:r>
            <a:r>
              <a:rPr lang="en-US" baseline="0" dirty="0"/>
              <a:t>.</a:t>
            </a:r>
          </a:p>
          <a:p>
            <a:r>
              <a:rPr lang="en-US" baseline="0" dirty="0"/>
              <a:t>Ideally that is good for Google’s workload… can you think of some tricky cases? What if small files like images? See “extending </a:t>
            </a:r>
            <a:r>
              <a:rPr lang="en-US" baseline="0" dirty="0" err="1"/>
              <a:t>Mapreduce</a:t>
            </a:r>
            <a:r>
              <a:rPr lang="en-US" baseline="0" dirty="0"/>
              <a:t>”</a:t>
            </a:r>
          </a:p>
        </p:txBody>
      </p:sp>
    </p:spTree>
    <p:extLst>
      <p:ext uri="{BB962C8B-B14F-4D97-AF65-F5344CB8AC3E}">
        <p14:creationId xmlns:p14="http://schemas.microsoft.com/office/powerpoint/2010/main" val="479871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p:spPr>
        <p:txBody>
          <a:bodyPr/>
          <a:lstStyle/>
          <a:p>
            <a:pPr defTabSz="963613"/>
            <a:fld id="{0CB03AEF-385D-486F-8443-582D3770FCA0}" type="slidenum">
              <a:rPr lang="en-GB" smtClean="0"/>
              <a:pPr defTabSz="963613"/>
              <a:t>46</a:t>
            </a:fld>
            <a:endParaRPr lang="en-GB"/>
          </a:p>
        </p:txBody>
      </p:sp>
      <p:sp>
        <p:nvSpPr>
          <p:cNvPr id="112643"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12644" name="Rectangle 2"/>
          <p:cNvSpPr>
            <a:spLocks noGrp="1" noChangeArrowheads="1"/>
          </p:cNvSpPr>
          <p:nvPr>
            <p:ph type="body"/>
          </p:nvPr>
        </p:nvSpPr>
        <p:spPr>
          <a:xfrm>
            <a:off x="731838" y="4560888"/>
            <a:ext cx="5845175" cy="4319587"/>
          </a:xfrm>
          <a:noFill/>
          <a:ln/>
        </p:spPr>
        <p:txBody>
          <a:bodyPr wrap="none" anchor="ctr"/>
          <a:lstStyle/>
          <a:p>
            <a:r>
              <a:rPr lang="en-US" dirty="0"/>
              <a:t>Before</a:t>
            </a:r>
            <a:r>
              <a:rPr lang="en-US" baseline="0" dirty="0"/>
              <a:t> we present, can you match those design decisions for the assumptions?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Single master to coordinate access, keep metadata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Simplify the API</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=&gt; Only</a:t>
            </a:r>
            <a:r>
              <a:rPr lang="en-GB" baseline="0" dirty="0"/>
              <a:t> need to support modest number of huge files, and simplified access patterns.</a:t>
            </a:r>
            <a:endParaRPr lang="en-GB" dirty="0"/>
          </a:p>
          <a:p>
            <a:endParaRPr lang="en-US" dirty="0"/>
          </a:p>
          <a:p>
            <a:endParaRPr lang="en-US" dirty="0"/>
          </a:p>
          <a:p>
            <a:r>
              <a:rPr lang="en-US" dirty="0"/>
              <a:t>Why chunking? Disk throughput</a:t>
            </a:r>
            <a:r>
              <a:rPr lang="en-US" baseline="0" dirty="0"/>
              <a:t> is reasonable, although random access latency is bad.</a:t>
            </a:r>
          </a:p>
          <a:p>
            <a:endParaRPr lang="en-US" baseline="0" dirty="0"/>
          </a:p>
          <a:p>
            <a:r>
              <a:rPr lang="en-US" baseline="0" dirty="0"/>
              <a:t>Note: those are design decisions for Google… but when Hadoop/HDFS is used for many other applications, some decisions are relaxed.</a:t>
            </a:r>
          </a:p>
          <a:p>
            <a:r>
              <a:rPr lang="en-US" baseline="0" dirty="0"/>
              <a:t>For example:</a:t>
            </a:r>
          </a:p>
          <a:p>
            <a:r>
              <a:rPr lang="en-GB" dirty="0"/>
              <a:t>Simplify the API</a:t>
            </a:r>
          </a:p>
          <a:p>
            <a:pPr lvl="1"/>
            <a:r>
              <a:rPr lang="en-GB" dirty="0"/>
              <a:t>Push some of the issues onto the client (e.g., data layout)</a:t>
            </a:r>
          </a:p>
          <a:p>
            <a:pPr lvl="1"/>
            <a:r>
              <a:rPr lang="en-GB" dirty="0"/>
              <a:t>//in</a:t>
            </a:r>
            <a:r>
              <a:rPr lang="en-GB" baseline="0" dirty="0"/>
              <a:t> GFS paper: “</a:t>
            </a:r>
            <a:r>
              <a:rPr lang="en-SG" dirty="0"/>
              <a:t>GFS provides a familiar file system interface, though it does not implement a standard API such as POSIX. Files are organized hierarchically in directories and identified by pathnames. We support the usual operations to create, delete, open, close, read, and write files</a:t>
            </a:r>
            <a:r>
              <a:rPr lang="en-GB" baseline="0" dirty="0"/>
              <a:t>”</a:t>
            </a:r>
            <a:endParaRPr lang="en-GB" dirty="0"/>
          </a:p>
          <a:p>
            <a:endParaRPr lang="en-US" dirty="0"/>
          </a:p>
        </p:txBody>
      </p:sp>
    </p:spTree>
    <p:extLst>
      <p:ext uri="{BB962C8B-B14F-4D97-AF65-F5344CB8AC3E}">
        <p14:creationId xmlns:p14="http://schemas.microsoft.com/office/powerpoint/2010/main" val="3871733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11"/>
          <p:cNvSpPr>
            <a:spLocks noGrp="1" noChangeArrowheads="1"/>
          </p:cNvSpPr>
          <p:nvPr>
            <p:ph type="sldNum" sz="quarter" idx="5"/>
          </p:nvPr>
        </p:nvSpPr>
        <p:spPr>
          <a:noFill/>
        </p:spPr>
        <p:txBody>
          <a:bodyPr/>
          <a:lstStyle/>
          <a:p>
            <a:pPr defTabSz="963613"/>
            <a:fld id="{4A63F802-E59E-4480-AB12-5A0E8FB09767}" type="slidenum">
              <a:rPr lang="en-GB" smtClean="0"/>
              <a:pPr defTabSz="963613"/>
              <a:t>47</a:t>
            </a:fld>
            <a:endParaRPr lang="en-GB"/>
          </a:p>
        </p:txBody>
      </p:sp>
      <p:sp>
        <p:nvSpPr>
          <p:cNvPr id="113667"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13668" name="Rectangle 2"/>
          <p:cNvSpPr>
            <a:spLocks noGrp="1" noChangeArrowheads="1"/>
          </p:cNvSpPr>
          <p:nvPr>
            <p:ph type="body"/>
          </p:nvPr>
        </p:nvSpPr>
        <p:spPr>
          <a:xfrm>
            <a:off x="731838" y="4560888"/>
            <a:ext cx="5845175" cy="4319587"/>
          </a:xfrm>
          <a:noFill/>
          <a:ln/>
        </p:spPr>
        <p:txBody>
          <a:bodyPr wrap="none" anchor="ctr"/>
          <a:lstStyle/>
          <a:p>
            <a:pPr lvl="1"/>
            <a:r>
              <a:rPr lang="en-US" dirty="0"/>
              <a:t>GFS master = Hadoop </a:t>
            </a:r>
            <a:r>
              <a:rPr lang="en-US" dirty="0" err="1"/>
              <a:t>namenode</a:t>
            </a:r>
            <a:endParaRPr lang="en-US" dirty="0"/>
          </a:p>
          <a:p>
            <a:pPr lvl="1"/>
            <a:r>
              <a:rPr lang="en-US" dirty="0"/>
              <a:t>GFS </a:t>
            </a:r>
            <a:r>
              <a:rPr lang="en-US" dirty="0" err="1"/>
              <a:t>chunkservers</a:t>
            </a:r>
            <a:r>
              <a:rPr lang="en-US" dirty="0"/>
              <a:t> = Hadoop </a:t>
            </a:r>
            <a:r>
              <a:rPr lang="en-US" dirty="0" err="1"/>
              <a:t>datanodes</a:t>
            </a:r>
            <a:endParaRPr lang="en-US" dirty="0"/>
          </a:p>
          <a:p>
            <a:r>
              <a:rPr lang="en-US" dirty="0"/>
              <a:t>There is</a:t>
            </a:r>
            <a:r>
              <a:rPr lang="en-US" baseline="0" dirty="0"/>
              <a:t> an HDFS client for application to access HDFS.</a:t>
            </a:r>
          </a:p>
          <a:p>
            <a:r>
              <a:rPr lang="en-SG" baseline="0" dirty="0"/>
              <a:t>How to get a data block? Step 1: send a request to </a:t>
            </a:r>
            <a:r>
              <a:rPr lang="en-SG" baseline="0" dirty="0" err="1"/>
              <a:t>namenode</a:t>
            </a:r>
            <a:r>
              <a:rPr lang="en-SG" baseline="0" dirty="0"/>
              <a:t>. Step 2: </a:t>
            </a:r>
            <a:r>
              <a:rPr lang="en-SG" baseline="0" dirty="0" err="1"/>
              <a:t>namenode</a:t>
            </a:r>
            <a:r>
              <a:rPr lang="en-SG" baseline="0" dirty="0"/>
              <a:t> will search the name space and directory, and direct the request to data node. Step 3: data node will send the data to the client.</a:t>
            </a:r>
          </a:p>
          <a:p>
            <a:r>
              <a:rPr lang="en-SG" baseline="0" dirty="0"/>
              <a:t>Replication: when client writes data to a </a:t>
            </a:r>
            <a:r>
              <a:rPr lang="en-SG" baseline="0" dirty="0" err="1"/>
              <a:t>datanode</a:t>
            </a:r>
            <a:r>
              <a:rPr lang="en-SG" baseline="0" dirty="0"/>
              <a:t>, the </a:t>
            </a:r>
            <a:r>
              <a:rPr lang="en-SG" baseline="0" dirty="0" err="1"/>
              <a:t>namenode</a:t>
            </a:r>
            <a:r>
              <a:rPr lang="en-SG" baseline="0" dirty="0"/>
              <a:t> also decides which </a:t>
            </a:r>
            <a:r>
              <a:rPr lang="en-SG" baseline="0" dirty="0" err="1"/>
              <a:t>datanodes</a:t>
            </a:r>
            <a:r>
              <a:rPr lang="en-SG" baseline="0" dirty="0"/>
              <a:t> should be used as replicas, and same packets are forwarded to the 2</a:t>
            </a:r>
            <a:r>
              <a:rPr lang="en-SG" baseline="30000" dirty="0"/>
              <a:t>nd</a:t>
            </a:r>
            <a:r>
              <a:rPr lang="en-SG" baseline="0" dirty="0"/>
              <a:t> and 3</a:t>
            </a:r>
            <a:r>
              <a:rPr lang="en-SG" baseline="30000" dirty="0"/>
              <a:t>rd</a:t>
            </a:r>
            <a:r>
              <a:rPr lang="en-SG" baseline="0" dirty="0"/>
              <a:t> nodes in the pipeline</a:t>
            </a:r>
            <a:endParaRPr lang="en-US" dirty="0"/>
          </a:p>
        </p:txBody>
      </p:sp>
    </p:spTree>
    <p:extLst>
      <p:ext uri="{BB962C8B-B14F-4D97-AF65-F5344CB8AC3E}">
        <p14:creationId xmlns:p14="http://schemas.microsoft.com/office/powerpoint/2010/main" val="1191550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11"/>
          <p:cNvSpPr>
            <a:spLocks noGrp="1" noChangeArrowheads="1"/>
          </p:cNvSpPr>
          <p:nvPr>
            <p:ph type="sldNum" sz="quarter" idx="5"/>
          </p:nvPr>
        </p:nvSpPr>
        <p:spPr>
          <a:noFill/>
        </p:spPr>
        <p:txBody>
          <a:bodyPr/>
          <a:lstStyle/>
          <a:p>
            <a:pPr defTabSz="963613"/>
            <a:fld id="{4A63F802-E59E-4480-AB12-5A0E8FB09767}" type="slidenum">
              <a:rPr lang="en-GB" smtClean="0"/>
              <a:pPr defTabSz="963613"/>
              <a:t>48</a:t>
            </a:fld>
            <a:endParaRPr lang="en-GB"/>
          </a:p>
        </p:txBody>
      </p:sp>
      <p:sp>
        <p:nvSpPr>
          <p:cNvPr id="113667"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13668" name="Rectangle 2"/>
          <p:cNvSpPr>
            <a:spLocks noGrp="1" noChangeArrowheads="1"/>
          </p:cNvSpPr>
          <p:nvPr>
            <p:ph type="body"/>
          </p:nvPr>
        </p:nvSpPr>
        <p:spPr>
          <a:xfrm>
            <a:off x="731838" y="4560888"/>
            <a:ext cx="5845175" cy="4319587"/>
          </a:xfrm>
          <a:noFill/>
          <a:ln/>
        </p:spPr>
        <p:txBody>
          <a:bodyPr wrap="none" anchor="ctr"/>
          <a:lstStyle/>
          <a:p>
            <a:pPr lvl="1"/>
            <a:r>
              <a:rPr lang="en-US" dirty="0"/>
              <a:t>GFS master = Hadoop </a:t>
            </a:r>
            <a:r>
              <a:rPr lang="en-US" dirty="0" err="1"/>
              <a:t>namenode</a:t>
            </a:r>
            <a:endParaRPr lang="en-US" dirty="0"/>
          </a:p>
          <a:p>
            <a:pPr lvl="1"/>
            <a:r>
              <a:rPr lang="en-US" dirty="0"/>
              <a:t>GFS </a:t>
            </a:r>
            <a:r>
              <a:rPr lang="en-US" dirty="0" err="1"/>
              <a:t>chunkservers</a:t>
            </a:r>
            <a:r>
              <a:rPr lang="en-US" dirty="0"/>
              <a:t> = Hadoop </a:t>
            </a:r>
            <a:r>
              <a:rPr lang="en-US" dirty="0" err="1"/>
              <a:t>datanodes</a:t>
            </a:r>
            <a:endParaRPr lang="en-US" dirty="0"/>
          </a:p>
          <a:p>
            <a:r>
              <a:rPr lang="en-US" dirty="0"/>
              <a:t>There is</a:t>
            </a:r>
            <a:r>
              <a:rPr lang="en-US" baseline="0" dirty="0"/>
              <a:t> an HDFS client for application to access HDFS.</a:t>
            </a:r>
          </a:p>
          <a:p>
            <a:r>
              <a:rPr lang="en-SG" baseline="0" dirty="0"/>
              <a:t>How to get a data block? Step 1: send a request to </a:t>
            </a:r>
            <a:r>
              <a:rPr lang="en-SG" baseline="0" dirty="0" err="1"/>
              <a:t>namenode</a:t>
            </a:r>
            <a:r>
              <a:rPr lang="en-SG" baseline="0" dirty="0"/>
              <a:t>. Step 2: </a:t>
            </a:r>
            <a:r>
              <a:rPr lang="en-SG" baseline="0" dirty="0" err="1"/>
              <a:t>namenode</a:t>
            </a:r>
            <a:r>
              <a:rPr lang="en-SG" baseline="0" dirty="0"/>
              <a:t> will search the name space and directory, and direct the request to data node. Step 3: data node will send the data to the client.</a:t>
            </a:r>
          </a:p>
          <a:p>
            <a:r>
              <a:rPr lang="en-SG" baseline="0" dirty="0"/>
              <a:t>Replication: when client writes data to a </a:t>
            </a:r>
            <a:r>
              <a:rPr lang="en-SG" baseline="0" dirty="0" err="1"/>
              <a:t>datanode</a:t>
            </a:r>
            <a:r>
              <a:rPr lang="en-SG" baseline="0" dirty="0"/>
              <a:t>, the </a:t>
            </a:r>
            <a:r>
              <a:rPr lang="en-SG" baseline="0" dirty="0" err="1"/>
              <a:t>namenode</a:t>
            </a:r>
            <a:r>
              <a:rPr lang="en-SG" baseline="0" dirty="0"/>
              <a:t> also decides which </a:t>
            </a:r>
            <a:r>
              <a:rPr lang="en-SG" baseline="0" dirty="0" err="1"/>
              <a:t>datanodes</a:t>
            </a:r>
            <a:r>
              <a:rPr lang="en-SG" baseline="0" dirty="0"/>
              <a:t> should be used as replicas, and same packets are forwarded to the 2</a:t>
            </a:r>
            <a:r>
              <a:rPr lang="en-SG" baseline="30000" dirty="0"/>
              <a:t>nd</a:t>
            </a:r>
            <a:r>
              <a:rPr lang="en-SG" baseline="0" dirty="0"/>
              <a:t> and 3</a:t>
            </a:r>
            <a:r>
              <a:rPr lang="en-SG" baseline="30000" dirty="0"/>
              <a:t>rd</a:t>
            </a:r>
            <a:r>
              <a:rPr lang="en-SG" baseline="0" dirty="0"/>
              <a:t> nodes in the pipeline</a:t>
            </a:r>
            <a:endParaRPr lang="en-US" dirty="0"/>
          </a:p>
        </p:txBody>
      </p:sp>
    </p:spTree>
    <p:extLst>
      <p:ext uri="{BB962C8B-B14F-4D97-AF65-F5344CB8AC3E}">
        <p14:creationId xmlns:p14="http://schemas.microsoft.com/office/powerpoint/2010/main" val="330596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Clarify</a:t>
            </a:r>
            <a:r>
              <a:rPr lang="en-US" b="0" baseline="0" dirty="0"/>
              <a:t>: meaning of “Rack DRAM” = move data to another machine on the same rack. “Datacenter DRAM” = on different rack.</a:t>
            </a:r>
          </a:p>
          <a:p>
            <a:r>
              <a:rPr lang="en-US" b="1" baseline="0" dirty="0"/>
              <a:t>Optional</a:t>
            </a:r>
            <a:r>
              <a:rPr lang="en-US" b="0" baseline="0" dirty="0"/>
              <a:t>: for latency (blue line), moving from DRAM to disk is very slow, hence that is usually the bottleneck (flat parts of blue line)</a:t>
            </a:r>
          </a:p>
          <a:p>
            <a:r>
              <a:rPr lang="en-US" b="0" baseline="0" dirty="0"/>
              <a:t>For bandwidth, the bandwidth moving across the network (”switches” = networking devices in data center) are usually the bottleneck (flat parts of orange line)</a:t>
            </a:r>
            <a:endParaRPr lang="en-US" b="1" baseline="0"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a:t>
            </a:fld>
            <a:endParaRPr lang="en-US"/>
          </a:p>
        </p:txBody>
      </p:sp>
    </p:spTree>
    <p:extLst>
      <p:ext uri="{BB962C8B-B14F-4D97-AF65-F5344CB8AC3E}">
        <p14:creationId xmlns:p14="http://schemas.microsoft.com/office/powerpoint/2010/main" val="194733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1"/>
          <p:cNvSpPr>
            <a:spLocks noGrp="1" noChangeArrowheads="1"/>
          </p:cNvSpPr>
          <p:nvPr>
            <p:ph type="sldNum" sz="quarter" idx="5"/>
          </p:nvPr>
        </p:nvSpPr>
        <p:spPr>
          <a:noFill/>
        </p:spPr>
        <p:txBody>
          <a:bodyPr/>
          <a:lstStyle/>
          <a:p>
            <a:pPr defTabSz="963613"/>
            <a:fld id="{579A913F-144C-4EC5-868B-DC0A768C4373}" type="slidenum">
              <a:rPr lang="en-GB" smtClean="0"/>
              <a:pPr defTabSz="963613"/>
              <a:t>49</a:t>
            </a:fld>
            <a:endParaRPr lang="en-GB"/>
          </a:p>
        </p:txBody>
      </p:sp>
      <p:sp>
        <p:nvSpPr>
          <p:cNvPr id="115715"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15716" name="Rectangle 2"/>
          <p:cNvSpPr>
            <a:spLocks noGrp="1" noChangeArrowheads="1"/>
          </p:cNvSpPr>
          <p:nvPr>
            <p:ph type="body"/>
          </p:nvPr>
        </p:nvSpPr>
        <p:spPr>
          <a:xfrm>
            <a:off x="731838" y="4560888"/>
            <a:ext cx="5845175" cy="4319587"/>
          </a:xfrm>
          <a:noFill/>
          <a:ln/>
        </p:spPr>
        <p:txBody>
          <a:bodyPr wrap="none" anchor="ct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GB" dirty="0"/>
              <a:t>No data is moved through the </a:t>
            </a:r>
            <a:r>
              <a:rPr lang="en-GB" dirty="0" err="1"/>
              <a:t>namenode</a:t>
            </a:r>
            <a:r>
              <a:rPr lang="en-US" dirty="0"/>
              <a:t>:</a:t>
            </a:r>
            <a:r>
              <a:rPr lang="en-US" baseline="0" dirty="0"/>
              <a:t> move task to data.</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SG" baseline="0" dirty="0"/>
              <a:t>Block re-replication and rebalancing: for load balancing (after a while for deletions and </a:t>
            </a:r>
            <a:r>
              <a:rPr lang="en-SG" baseline="0" dirty="0" err="1"/>
              <a:t>etc</a:t>
            </a:r>
            <a:r>
              <a:rPr lang="en-SG" baseline="0" dirty="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SG" baseline="0" dirty="0"/>
              <a:t>Garbage collection: fragmentation may be caused upon deletions. reclaim the space for new files.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SG" baseline="0"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SG"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GB" dirty="0"/>
              <a:t>No data is moved through the </a:t>
            </a:r>
            <a:r>
              <a:rPr lang="en-GB" dirty="0" err="1"/>
              <a:t>namenode</a:t>
            </a:r>
            <a:endParaRPr lang="en-GB"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GB" dirty="0"/>
          </a:p>
        </p:txBody>
      </p:sp>
    </p:spTree>
    <p:extLst>
      <p:ext uri="{BB962C8B-B14F-4D97-AF65-F5344CB8AC3E}">
        <p14:creationId xmlns:p14="http://schemas.microsoft.com/office/powerpoint/2010/main" val="1948857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1"/>
          <p:cNvSpPr>
            <a:spLocks noGrp="1" noChangeArrowheads="1"/>
          </p:cNvSpPr>
          <p:nvPr>
            <p:ph type="sldNum" sz="quarter" idx="5"/>
          </p:nvPr>
        </p:nvSpPr>
        <p:spPr>
          <a:noFill/>
        </p:spPr>
        <p:txBody>
          <a:bodyPr/>
          <a:lstStyle/>
          <a:p>
            <a:pPr defTabSz="963613"/>
            <a:fld id="{579A913F-144C-4EC5-868B-DC0A768C4373}" type="slidenum">
              <a:rPr lang="en-GB" smtClean="0"/>
              <a:pPr defTabSz="963613"/>
              <a:t>50</a:t>
            </a:fld>
            <a:endParaRPr lang="en-GB"/>
          </a:p>
        </p:txBody>
      </p:sp>
      <p:sp>
        <p:nvSpPr>
          <p:cNvPr id="115715"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15716" name="Rectangle 2"/>
          <p:cNvSpPr>
            <a:spLocks noGrp="1" noChangeArrowheads="1"/>
          </p:cNvSpPr>
          <p:nvPr>
            <p:ph type="body"/>
          </p:nvPr>
        </p:nvSpPr>
        <p:spPr>
          <a:xfrm>
            <a:off x="731838" y="4560888"/>
            <a:ext cx="5845175" cy="4319587"/>
          </a:xfrm>
          <a:noFill/>
          <a:ln/>
        </p:spPr>
        <p:txBody>
          <a:bodyPr wrap="none" anchor="ct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GB" dirty="0"/>
              <a:t>No data is moved through the </a:t>
            </a:r>
            <a:r>
              <a:rPr lang="en-GB" dirty="0" err="1"/>
              <a:t>namenode</a:t>
            </a:r>
            <a:r>
              <a:rPr lang="en-US" dirty="0"/>
              <a:t>:</a:t>
            </a:r>
            <a:r>
              <a:rPr lang="en-US" baseline="0" dirty="0"/>
              <a:t> move task to data.</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SG" baseline="0" dirty="0"/>
              <a:t>Block re-replication and rebalancing: for load balancing (after a while for deletions and </a:t>
            </a:r>
            <a:r>
              <a:rPr lang="en-SG" baseline="0" dirty="0" err="1"/>
              <a:t>etc</a:t>
            </a:r>
            <a:r>
              <a:rPr lang="en-SG" baseline="0" dirty="0"/>
              <a: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SG" baseline="0" dirty="0"/>
              <a:t>Garbage collection: fragmentation may be caused upon deletions. reclaim the space for new files.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SG" baseline="0"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SG"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GB" dirty="0"/>
              <a:t>No data is moved through the </a:t>
            </a:r>
            <a:r>
              <a:rPr lang="en-GB" dirty="0" err="1"/>
              <a:t>namenode</a:t>
            </a:r>
            <a:endParaRPr lang="en-GB"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GB" dirty="0"/>
          </a:p>
        </p:txBody>
      </p:sp>
    </p:spTree>
    <p:extLst>
      <p:ext uri="{BB962C8B-B14F-4D97-AF65-F5344CB8AC3E}">
        <p14:creationId xmlns:p14="http://schemas.microsoft.com/office/powerpoint/2010/main" val="2107592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Hadoop</a:t>
            </a:r>
            <a:r>
              <a:rPr lang="en-US" baseline="0" dirty="0"/>
              <a:t> and HDFS together:</a:t>
            </a:r>
          </a:p>
          <a:p>
            <a:r>
              <a:rPr lang="en-US" baseline="0" dirty="0"/>
              <a:t>Job tracker/task tracker for Hadoop runtime</a:t>
            </a:r>
          </a:p>
          <a:p>
            <a:r>
              <a:rPr lang="en-US" baseline="0" dirty="0" err="1"/>
              <a:t>Namenode</a:t>
            </a:r>
            <a:r>
              <a:rPr lang="en-US" baseline="0" dirty="0"/>
              <a:t> daemon and </a:t>
            </a:r>
            <a:r>
              <a:rPr lang="en-US" baseline="0" dirty="0" err="1"/>
              <a:t>datanote</a:t>
            </a:r>
            <a:r>
              <a:rPr lang="en-US" baseline="0" dirty="0"/>
              <a:t> daemon for HDFS.</a:t>
            </a:r>
          </a:p>
          <a:p>
            <a:r>
              <a:rPr lang="en-US" baseline="0" dirty="0" err="1"/>
              <a:t>Namenode</a:t>
            </a:r>
            <a:r>
              <a:rPr lang="en-US" baseline="0" dirty="0"/>
              <a:t> and job submission node can be the same or different machine.</a:t>
            </a:r>
          </a:p>
          <a:p>
            <a:endParaRPr lang="en-US" baseline="0" dirty="0"/>
          </a:p>
          <a:p>
            <a:r>
              <a:rPr lang="en-US" baseline="0" dirty="0"/>
              <a:t>Again, there are many improvements over this basic architecture… recent one is YARN… we will cover this later.</a:t>
            </a:r>
          </a:p>
          <a:p>
            <a:r>
              <a:rPr lang="en-US" baseline="0" dirty="0"/>
              <a:t>https://hadoop.apache.org/docs/r2.7.2/hadoop-yarn/hadoop-yarn-site/YARN.html</a:t>
            </a:r>
          </a:p>
          <a:p>
            <a:r>
              <a:rPr lang="en-SG" sz="1200" b="0" i="0" kern="1200" dirty="0">
                <a:solidFill>
                  <a:schemeClr val="tx1"/>
                </a:solidFill>
                <a:effectLst/>
                <a:latin typeface="Arial" charset="0"/>
                <a:ea typeface="+mn-ea"/>
                <a:cs typeface="+mn-cs"/>
              </a:rPr>
              <a:t>The fundamental idea of YARN is to split up the functionalities of resource management and job scheduling/monitoring into separate daemons. The idea is to have a global </a:t>
            </a:r>
            <a:r>
              <a:rPr lang="en-SG" sz="1200" b="0" i="0" kern="1200" dirty="0" err="1">
                <a:solidFill>
                  <a:schemeClr val="tx1"/>
                </a:solidFill>
                <a:effectLst/>
                <a:latin typeface="Arial" charset="0"/>
                <a:ea typeface="+mn-ea"/>
                <a:cs typeface="+mn-cs"/>
              </a:rPr>
              <a:t>ResourceManager</a:t>
            </a:r>
            <a:r>
              <a:rPr lang="en-SG" sz="1200" b="0" i="0" kern="1200" dirty="0">
                <a:solidFill>
                  <a:schemeClr val="tx1"/>
                </a:solidFill>
                <a:effectLst/>
                <a:latin typeface="Arial" charset="0"/>
                <a:ea typeface="+mn-ea"/>
                <a:cs typeface="+mn-cs"/>
              </a:rPr>
              <a:t> (</a:t>
            </a:r>
            <a:r>
              <a:rPr lang="en-SG" sz="1200" b="0" i="1" kern="1200" dirty="0">
                <a:solidFill>
                  <a:schemeClr val="tx1"/>
                </a:solidFill>
                <a:effectLst/>
                <a:latin typeface="Arial" charset="0"/>
                <a:ea typeface="+mn-ea"/>
                <a:cs typeface="+mn-cs"/>
              </a:rPr>
              <a:t>RM</a:t>
            </a:r>
            <a:r>
              <a:rPr lang="en-SG" sz="1200" b="0" i="0" kern="1200" dirty="0">
                <a:solidFill>
                  <a:schemeClr val="tx1"/>
                </a:solidFill>
                <a:effectLst/>
                <a:latin typeface="Arial" charset="0"/>
                <a:ea typeface="+mn-ea"/>
                <a:cs typeface="+mn-cs"/>
              </a:rPr>
              <a:t>) and per-application </a:t>
            </a:r>
            <a:r>
              <a:rPr lang="en-SG" sz="1200" b="0" i="0" kern="1200" dirty="0" err="1">
                <a:solidFill>
                  <a:schemeClr val="tx1"/>
                </a:solidFill>
                <a:effectLst/>
                <a:latin typeface="Arial" charset="0"/>
                <a:ea typeface="+mn-ea"/>
                <a:cs typeface="+mn-cs"/>
              </a:rPr>
              <a:t>ApplicationMaster</a:t>
            </a:r>
            <a:r>
              <a:rPr lang="en-SG" sz="1200" b="0" i="0" kern="1200" dirty="0">
                <a:solidFill>
                  <a:schemeClr val="tx1"/>
                </a:solidFill>
                <a:effectLst/>
                <a:latin typeface="Arial" charset="0"/>
                <a:ea typeface="+mn-ea"/>
                <a:cs typeface="+mn-cs"/>
              </a:rPr>
              <a:t> (</a:t>
            </a:r>
            <a:r>
              <a:rPr lang="en-SG" sz="1200" b="0" i="1" kern="1200" dirty="0">
                <a:solidFill>
                  <a:schemeClr val="tx1"/>
                </a:solidFill>
                <a:effectLst/>
                <a:latin typeface="Arial" charset="0"/>
                <a:ea typeface="+mn-ea"/>
                <a:cs typeface="+mn-cs"/>
              </a:rPr>
              <a:t>AM</a:t>
            </a:r>
            <a:r>
              <a:rPr lang="en-SG" sz="1200" b="0" i="0" kern="1200" dirty="0">
                <a:solidFill>
                  <a:schemeClr val="tx1"/>
                </a:solidFill>
                <a:effectLst/>
                <a:latin typeface="Arial" charset="0"/>
                <a:ea typeface="+mn-ea"/>
                <a:cs typeface="+mn-cs"/>
              </a:rPr>
              <a:t>). An application is either a single job or a DAG of jobs.</a:t>
            </a:r>
            <a:endParaRPr lang="en-US" baseline="0" dirty="0"/>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51</a:t>
            </a:fld>
            <a:endParaRPr lang="en-US"/>
          </a:p>
        </p:txBody>
      </p:sp>
    </p:spTree>
    <p:extLst>
      <p:ext uri="{BB962C8B-B14F-4D97-AF65-F5344CB8AC3E}">
        <p14:creationId xmlns:p14="http://schemas.microsoft.com/office/powerpoint/2010/main" val="838297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charset="0"/>
              <a:ea typeface="MS PGothic" charset="0"/>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04517" eaLnBrk="0" hangingPunct="0">
              <a:defRPr sz="2200">
                <a:solidFill>
                  <a:schemeClr val="tx1"/>
                </a:solidFill>
                <a:latin typeface="Times" charset="0"/>
                <a:ea typeface="MS PGothic" charset="0"/>
                <a:cs typeface="MS PGothic" charset="0"/>
              </a:defRPr>
            </a:lvl1pPr>
            <a:lvl2pPr marL="685817" indent="-263776" defTabSz="804517" eaLnBrk="0" hangingPunct="0">
              <a:defRPr sz="2200">
                <a:solidFill>
                  <a:schemeClr val="tx1"/>
                </a:solidFill>
                <a:latin typeface="Times" charset="0"/>
                <a:ea typeface="MS PGothic" charset="0"/>
                <a:cs typeface="MS PGothic" charset="0"/>
              </a:defRPr>
            </a:lvl2pPr>
            <a:lvl3pPr marL="1055103" indent="-211021" defTabSz="804517" eaLnBrk="0" hangingPunct="0">
              <a:defRPr sz="2200">
                <a:solidFill>
                  <a:schemeClr val="tx1"/>
                </a:solidFill>
                <a:latin typeface="Times" charset="0"/>
                <a:ea typeface="MS PGothic" charset="0"/>
                <a:cs typeface="MS PGothic" charset="0"/>
              </a:defRPr>
            </a:lvl3pPr>
            <a:lvl4pPr marL="1477145" indent="-211021" defTabSz="804517" eaLnBrk="0" hangingPunct="0">
              <a:defRPr sz="2200">
                <a:solidFill>
                  <a:schemeClr val="tx1"/>
                </a:solidFill>
                <a:latin typeface="Times" charset="0"/>
                <a:ea typeface="MS PGothic" charset="0"/>
                <a:cs typeface="MS PGothic" charset="0"/>
              </a:defRPr>
            </a:lvl4pPr>
            <a:lvl5pPr marL="1899186" indent="-211021" defTabSz="804517" eaLnBrk="0" hangingPunct="0">
              <a:defRPr sz="2200">
                <a:solidFill>
                  <a:schemeClr val="tx1"/>
                </a:solidFill>
                <a:latin typeface="Times" charset="0"/>
                <a:ea typeface="MS PGothic" charset="0"/>
                <a:cs typeface="MS PGothic" charset="0"/>
              </a:defRPr>
            </a:lvl5pPr>
            <a:lvl6pPr marL="2321227" indent="-211021" defTabSz="804517" eaLnBrk="0" fontAlgn="base" hangingPunct="0">
              <a:spcBef>
                <a:spcPct val="0"/>
              </a:spcBef>
              <a:spcAft>
                <a:spcPct val="0"/>
              </a:spcAft>
              <a:defRPr sz="2200">
                <a:solidFill>
                  <a:schemeClr val="tx1"/>
                </a:solidFill>
                <a:latin typeface="Times" charset="0"/>
                <a:ea typeface="MS PGothic" charset="0"/>
                <a:cs typeface="MS PGothic" charset="0"/>
              </a:defRPr>
            </a:lvl6pPr>
            <a:lvl7pPr marL="2743269" indent="-211021" defTabSz="804517" eaLnBrk="0" fontAlgn="base" hangingPunct="0">
              <a:spcBef>
                <a:spcPct val="0"/>
              </a:spcBef>
              <a:spcAft>
                <a:spcPct val="0"/>
              </a:spcAft>
              <a:defRPr sz="2200">
                <a:solidFill>
                  <a:schemeClr val="tx1"/>
                </a:solidFill>
                <a:latin typeface="Times" charset="0"/>
                <a:ea typeface="MS PGothic" charset="0"/>
                <a:cs typeface="MS PGothic" charset="0"/>
              </a:defRPr>
            </a:lvl7pPr>
            <a:lvl8pPr marL="3165310" indent="-211021" defTabSz="804517" eaLnBrk="0" fontAlgn="base" hangingPunct="0">
              <a:spcBef>
                <a:spcPct val="0"/>
              </a:spcBef>
              <a:spcAft>
                <a:spcPct val="0"/>
              </a:spcAft>
              <a:defRPr sz="2200">
                <a:solidFill>
                  <a:schemeClr val="tx1"/>
                </a:solidFill>
                <a:latin typeface="Times" charset="0"/>
                <a:ea typeface="MS PGothic" charset="0"/>
                <a:cs typeface="MS PGothic" charset="0"/>
              </a:defRPr>
            </a:lvl8pPr>
            <a:lvl9pPr marL="3587351" indent="-211021" defTabSz="804517" eaLnBrk="0" fontAlgn="base" hangingPunct="0">
              <a:spcBef>
                <a:spcPct val="0"/>
              </a:spcBef>
              <a:spcAft>
                <a:spcPct val="0"/>
              </a:spcAft>
              <a:defRPr sz="2200">
                <a:solidFill>
                  <a:schemeClr val="tx1"/>
                </a:solidFill>
                <a:latin typeface="Times" charset="0"/>
                <a:ea typeface="MS PGothic" charset="0"/>
                <a:cs typeface="MS PGothic" charset="0"/>
              </a:defRPr>
            </a:lvl9pPr>
          </a:lstStyle>
          <a:p>
            <a:fld id="{28A443CF-877B-3F4B-987D-9FF2BAFCD913}" type="slidenum">
              <a:rPr lang="en-US" sz="1000"/>
              <a:pPr/>
              <a:t>57</a:t>
            </a:fld>
            <a:endParaRPr lang="en-US" sz="1000"/>
          </a:p>
        </p:txBody>
      </p:sp>
    </p:spTree>
    <p:extLst>
      <p:ext uri="{BB962C8B-B14F-4D97-AF65-F5344CB8AC3E}">
        <p14:creationId xmlns:p14="http://schemas.microsoft.com/office/powerpoint/2010/main" val="195920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a:t>
            </a:fld>
            <a:endParaRPr lang="en-US"/>
          </a:p>
        </p:txBody>
      </p:sp>
    </p:spTree>
    <p:extLst>
      <p:ext uri="{BB962C8B-B14F-4D97-AF65-F5344CB8AC3E}">
        <p14:creationId xmlns:p14="http://schemas.microsoft.com/office/powerpoint/2010/main" val="4045827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8</a:t>
            </a:fld>
            <a:endParaRPr lang="en-US"/>
          </a:p>
        </p:txBody>
      </p:sp>
    </p:spTree>
    <p:extLst>
      <p:ext uri="{BB962C8B-B14F-4D97-AF65-F5344CB8AC3E}">
        <p14:creationId xmlns:p14="http://schemas.microsoft.com/office/powerpoint/2010/main" val="45687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a:t>1-2: User submits job to master, which schedules the map and reduce tasks</a:t>
            </a:r>
          </a:p>
          <a:p>
            <a:r>
              <a:rPr lang="en-SG" baseline="0" dirty="0"/>
              <a:t>3: Input files are separated into “splits” of around 128MB each. Each split corresponds to one map task. Workers execute map tasks 1 at a time.</a:t>
            </a:r>
          </a:p>
          <a:p>
            <a:r>
              <a:rPr lang="en-SG" baseline="0" dirty="0"/>
              <a:t>4: Worker processes all inputs &lt;</a:t>
            </a:r>
            <a:r>
              <a:rPr lang="en-SG" baseline="0" dirty="0" err="1"/>
              <a:t>k,v</a:t>
            </a:r>
            <a:r>
              <a:rPr lang="en-SG" baseline="0" dirty="0"/>
              <a:t>&gt; tuple in the split. For each tuple, the worker computes the map function, and write the intermediate outputs to its own local memory.</a:t>
            </a:r>
          </a:p>
          <a:p>
            <a:r>
              <a:rPr lang="en-SG" baseline="0" dirty="0"/>
              <a:t>5: In reduce phase, each worker is responsible for 1 or more keys. For each key, it reads the data it needs from the corresponding partition of the mapper’s local disk. Recall the </a:t>
            </a:r>
            <a:r>
              <a:rPr lang="en-SG" b="1" baseline="0" dirty="0"/>
              <a:t>barrier</a:t>
            </a:r>
            <a:r>
              <a:rPr lang="en-SG" b="0" baseline="0" dirty="0"/>
              <a:t>: the reduce phase doesn’t start until map phase is complete</a:t>
            </a:r>
          </a:p>
          <a:p>
            <a:r>
              <a:rPr lang="en-SG" b="0" baseline="0" dirty="0"/>
              <a:t>6: Reduce workers write output to HDFS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9</a:t>
            </a:fld>
            <a:endParaRPr lang="en-US"/>
          </a:p>
        </p:txBody>
      </p:sp>
    </p:spTree>
    <p:extLst>
      <p:ext uri="{BB962C8B-B14F-4D97-AF65-F5344CB8AC3E}">
        <p14:creationId xmlns:p14="http://schemas.microsoft.com/office/powerpoint/2010/main" val="3897423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a:t>1-2: User submits job to master, which schedules the map and reduce tasks</a:t>
            </a:r>
          </a:p>
          <a:p>
            <a:r>
              <a:rPr lang="en-SG" baseline="0" dirty="0"/>
              <a:t>3: Input files are separated into “splits” of around 128MB each. Each split corresponds to one map task. Workers execute map tasks 1 at a time.</a:t>
            </a:r>
          </a:p>
          <a:p>
            <a:r>
              <a:rPr lang="en-SG" baseline="0" dirty="0"/>
              <a:t>4: Worker processes all inputs &lt;</a:t>
            </a:r>
            <a:r>
              <a:rPr lang="en-SG" baseline="0" dirty="0" err="1"/>
              <a:t>k,v</a:t>
            </a:r>
            <a:r>
              <a:rPr lang="en-SG" baseline="0" dirty="0"/>
              <a:t>&gt; tuple in the split. For each tuple, the worker computes the map function, and write the intermediate outputs to its own local memory.</a:t>
            </a:r>
          </a:p>
          <a:p>
            <a:r>
              <a:rPr lang="en-SG" baseline="0" dirty="0"/>
              <a:t>5: In reduce phase, each worker is responsible for 1 or more keys. For each key, it reads the data it needs from the corresponding partition of the mapper’s local disk. Recall the </a:t>
            </a:r>
            <a:r>
              <a:rPr lang="en-SG" b="1" baseline="0" dirty="0"/>
              <a:t>barrier</a:t>
            </a:r>
            <a:r>
              <a:rPr lang="en-SG" b="0" baseline="0" dirty="0"/>
              <a:t>: the reduce phase doesn’t start until map phase is complete</a:t>
            </a:r>
          </a:p>
          <a:p>
            <a:r>
              <a:rPr lang="en-SG" b="0" baseline="0" dirty="0"/>
              <a:t>6: Reduce workers write output to HDFS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10</a:t>
            </a:fld>
            <a:endParaRPr lang="en-US"/>
          </a:p>
        </p:txBody>
      </p:sp>
    </p:spTree>
    <p:extLst>
      <p:ext uri="{BB962C8B-B14F-4D97-AF65-F5344CB8AC3E}">
        <p14:creationId xmlns:p14="http://schemas.microsoft.com/office/powerpoint/2010/main" val="287886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baseline="0" dirty="0"/>
              <a:t>Illustrate with example at bottom left (Party A, Party B, etc)</a:t>
            </a:r>
          </a:p>
          <a:p>
            <a:r>
              <a:rPr lang="en-SG" baseline="0" dirty="0"/>
              <a:t>1-2: User submits job to master, which schedules the map and reduce tasks</a:t>
            </a:r>
          </a:p>
          <a:p>
            <a:r>
              <a:rPr lang="en-SG" baseline="0" dirty="0"/>
              <a:t>3: Input files are separated into “splits” of around 128MB each. Each split corresponds to one map task. Workers execute map tasks 1 at a time.</a:t>
            </a:r>
          </a:p>
          <a:p>
            <a:r>
              <a:rPr lang="en-SG" baseline="0" dirty="0"/>
              <a:t>4: Worker processes all inputs &lt;</a:t>
            </a:r>
            <a:r>
              <a:rPr lang="en-SG" baseline="0" dirty="0" err="1"/>
              <a:t>k,v</a:t>
            </a:r>
            <a:r>
              <a:rPr lang="en-SG" baseline="0" dirty="0"/>
              <a:t>&gt; tuple in the split. For each tuple, the worker computes the map function, and write the intermediate outputs to its own local memory.</a:t>
            </a:r>
          </a:p>
          <a:p>
            <a:r>
              <a:rPr lang="en-SG" baseline="0" dirty="0"/>
              <a:t>5: In reduce phase, each worker is responsible for 1 or more keys. For each key, it reads the data it needs from the corresponding partition of the mapper’s local disk. Recall the </a:t>
            </a:r>
            <a:r>
              <a:rPr lang="en-SG" b="1" baseline="0" dirty="0"/>
              <a:t>barrier</a:t>
            </a:r>
            <a:r>
              <a:rPr lang="en-SG" b="0" baseline="0" dirty="0"/>
              <a:t>: the reduce phase doesn’t start until map phase is complete</a:t>
            </a:r>
          </a:p>
          <a:p>
            <a:r>
              <a:rPr lang="en-SG" b="0" baseline="0" dirty="0"/>
              <a:t>6: Reduce workers write output to HDFS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11</a:t>
            </a:fld>
            <a:endParaRPr lang="en-US"/>
          </a:p>
        </p:txBody>
      </p:sp>
    </p:spTree>
    <p:extLst>
      <p:ext uri="{BB962C8B-B14F-4D97-AF65-F5344CB8AC3E}">
        <p14:creationId xmlns:p14="http://schemas.microsoft.com/office/powerpoint/2010/main" val="3505462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15211342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59050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4" r:id="rId5"/>
    <p:sldLayoutId id="2147483657" r:id="rId6"/>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us-sg.zoom.us/j/8351366217?pwd=RTNDU1dtY0VKVGx0YmpvLzF1T1ZsQT0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hadoop.apache.org/docs/current/hadoop-yarn/hadoop-yarn-site/YARN.html" TargetMode="External"/><Relationship Id="rId2" Type="http://schemas.openxmlformats.org/officeDocument/2006/relationships/hyperlink" Target="https://hadoop.apache.org/YARN"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lintool.github.io/UMD-courses/bigdata-2015-Spring/"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www.mmds.org/" TargetMode="External"/><Relationship Id="rId4" Type="http://schemas.openxmlformats.org/officeDocument/2006/relationships/hyperlink" Target="https://chauff.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SG" sz="3600">
                <a:solidFill>
                  <a:schemeClr val="bg2"/>
                </a:solidFill>
                <a:latin typeface="Gill Sans"/>
                <a:cs typeface="Gill Sans"/>
              </a:rPr>
              <a:t>CS4225/CS5425 Big Data Systems for Data Science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Bryan Hooi</a:t>
            </a:r>
          </a:p>
          <a:p>
            <a:pPr defTabSz="914259" eaLnBrk="1" hangingPunct="1">
              <a:buClr>
                <a:srgbClr val="5675A9"/>
              </a:buClr>
              <a:buSzPct val="75000"/>
              <a:defRPr/>
            </a:pPr>
            <a:r>
              <a:rPr lang="en-US" sz="2000" b="0" kern="0" dirty="0">
                <a:solidFill>
                  <a:schemeClr val="bg2"/>
                </a:solidFill>
                <a:latin typeface="Gill Sans"/>
                <a:cs typeface="Gill Sans"/>
              </a:rPr>
              <a:t>School of Computing</a:t>
            </a:r>
          </a:p>
          <a:p>
            <a:pPr defTabSz="914259" eaLnBrk="1" hangingPunct="1">
              <a:buClr>
                <a:srgbClr val="5675A9"/>
              </a:buClr>
              <a:buSzPct val="75000"/>
              <a:defRPr/>
            </a:pPr>
            <a:r>
              <a:rPr lang="en-US" sz="2000" b="0" kern="0" dirty="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dirty="0" err="1">
                <a:solidFill>
                  <a:schemeClr val="bg2"/>
                </a:solidFill>
                <a:latin typeface="Gill Sans"/>
                <a:cs typeface="Gill Sans"/>
              </a:rPr>
              <a:t>bhooi@comp.nus.edu.sg</a:t>
            </a:r>
            <a:endParaRPr lang="en-US" sz="2000" b="0" kern="0" dirty="0">
              <a:solidFill>
                <a:schemeClr val="bg2"/>
              </a:solidFill>
              <a:latin typeface="Gill Sans"/>
              <a:cs typeface="Gill Sans"/>
            </a:endParaRP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dirty="0">
                <a:solidFill>
                  <a:schemeClr val="bg2"/>
                </a:solidFill>
                <a:latin typeface="Gill Sans"/>
                <a:cs typeface="Gill Sans"/>
              </a:rPr>
              <a:t>MapReduce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497000" y="38191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2509700" y="379538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2497000" y="40477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2509700" y="402398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2497000" y="42763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2509700" y="425258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2497000" y="45049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2509700" y="448118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2497000" y="47335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2509700" y="470978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3640000" y="34620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3736838" y="35524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3640000" y="43002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3736838" y="43906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3640000" y="51384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3736838" y="522889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6916600" y="392079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7013438" y="401128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6916600" y="467962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7013438" y="476852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5316400" y="26238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5413238" y="271429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5240200" y="163321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5349738" y="1707823"/>
            <a:ext cx="771525" cy="460375"/>
          </a:xfrm>
          <a:prstGeom prst="rect">
            <a:avLst/>
          </a:prstGeom>
          <a:noFill/>
          <a:ln w="9525">
            <a:noFill/>
            <a:miter lim="800000"/>
            <a:headEnd/>
            <a:tailEnd/>
          </a:ln>
        </p:spPr>
        <p:txBody>
          <a:bodyPr wrap="none">
            <a:spAutoFit/>
          </a:bodyPr>
          <a:lstStyle/>
          <a:p>
            <a:pPr algn="ctr"/>
            <a:r>
              <a:rPr lang="en-US" sz="1200" b="0" dirty="0">
                <a:solidFill>
                  <a:schemeClr val="bg1"/>
                </a:solidFill>
              </a:rPr>
              <a:t>User</a:t>
            </a:r>
            <a:br>
              <a:rPr lang="en-US" sz="1200" b="0" dirty="0">
                <a:solidFill>
                  <a:schemeClr val="bg1"/>
                </a:solidFill>
              </a:rPr>
            </a:br>
            <a:r>
              <a:rPr lang="en-US" sz="1200" b="0" dirty="0">
                <a:solidFill>
                  <a:schemeClr val="bg1"/>
                </a:solidFill>
              </a:rPr>
              <a:t>Program</a:t>
            </a:r>
            <a:endParaRPr lang="en-US" b="0" dirty="0">
              <a:solidFill>
                <a:schemeClr val="bg1"/>
              </a:solidFill>
            </a:endParaRPr>
          </a:p>
        </p:txBody>
      </p:sp>
      <p:sp>
        <p:nvSpPr>
          <p:cNvPr id="28698" name="Rectangle 39"/>
          <p:cNvSpPr>
            <a:spLocks noChangeArrowheads="1"/>
          </p:cNvSpPr>
          <p:nvPr/>
        </p:nvSpPr>
        <p:spPr bwMode="auto">
          <a:xfrm>
            <a:off x="8440600" y="393349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8439013" y="391921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8440600" y="469073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8440600" y="467644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55450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56974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55450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56974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55450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56974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3106600" y="369061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3093900" y="385253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3093900" y="461929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3106600" y="439069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3106600" y="469073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4478200" y="369061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4478200" y="452722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4478200" y="536542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7754800" y="414939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7754800" y="490822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5849800" y="414939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5849800" y="452881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5849800" y="369061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5849800" y="36906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5849800" y="43002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5849800" y="506856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5545001" y="243331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4658381" y="283415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6136344" y="291035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5697400" y="224281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4478200" y="312387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5867400" y="312420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3116125" y="414781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4478200" y="426687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5687875" y="399541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7748450" y="388587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2497000" y="5600373"/>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3743188" y="5600373"/>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4879838" y="5600373"/>
            <a:ext cx="1655762" cy="523875"/>
          </a:xfrm>
          <a:prstGeom prst="rect">
            <a:avLst/>
          </a:prstGeom>
          <a:noFill/>
          <a:ln w="9525">
            <a:noFill/>
            <a:miter lim="800000"/>
            <a:headEnd/>
            <a:tailEnd/>
          </a:ln>
        </p:spPr>
        <p:txBody>
          <a:bodyPr wrap="none">
            <a:spAutoFit/>
          </a:bodyPr>
          <a:lstStyle/>
          <a:p>
            <a:pPr algn="ctr"/>
            <a:r>
              <a:rPr lang="en-US" sz="1400" dirty="0">
                <a:solidFill>
                  <a:schemeClr val="bg1"/>
                </a:solidFill>
              </a:rPr>
              <a:t>Intermediate files</a:t>
            </a:r>
          </a:p>
          <a:p>
            <a:pPr algn="ctr"/>
            <a:r>
              <a:rPr lang="en-US" sz="1400" dirty="0">
                <a:solidFill>
                  <a:schemeClr val="bg1"/>
                </a:solidFill>
              </a:rPr>
              <a:t>(on local disk)</a:t>
            </a:r>
          </a:p>
        </p:txBody>
      </p:sp>
      <p:sp>
        <p:nvSpPr>
          <p:cNvPr id="28741" name="TextBox 148"/>
          <p:cNvSpPr txBox="1">
            <a:spLocks noChangeArrowheads="1"/>
          </p:cNvSpPr>
          <p:nvPr/>
        </p:nvSpPr>
        <p:spPr bwMode="auto">
          <a:xfrm>
            <a:off x="7059475" y="5600373"/>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8280262" y="5600373"/>
            <a:ext cx="769938" cy="523875"/>
          </a:xfrm>
          <a:prstGeom prst="rect">
            <a:avLst/>
          </a:prstGeom>
          <a:noFill/>
          <a:ln w="9525">
            <a:noFill/>
            <a:miter lim="800000"/>
            <a:headEnd/>
            <a:tailEnd/>
          </a:ln>
        </p:spPr>
        <p:txBody>
          <a:bodyPr wrap="none">
            <a:spAutoFit/>
          </a:bodyPr>
          <a:lstStyle/>
          <a:p>
            <a:pPr algn="ctr"/>
            <a:r>
              <a:rPr lang="en-US" sz="1400" dirty="0">
                <a:solidFill>
                  <a:schemeClr val="bg1"/>
                </a:solidFill>
              </a:rPr>
              <a:t>Output</a:t>
            </a:r>
          </a:p>
          <a:p>
            <a:pPr algn="ctr"/>
            <a:r>
              <a:rPr lang="en-US" sz="1400" dirty="0">
                <a:solidFill>
                  <a:schemeClr val="bg1"/>
                </a:solidFill>
              </a:rPr>
              <a:t>files</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69" name="Right Brace 68">
            <a:extLst>
              <a:ext uri="{FF2B5EF4-FFF2-40B4-BE49-F238E27FC236}">
                <a16:creationId xmlns:a16="http://schemas.microsoft.com/office/drawing/2014/main" id="{CEBC8A4D-DB2B-7943-8026-7617E13EF547}"/>
              </a:ext>
            </a:extLst>
          </p:cNvPr>
          <p:cNvSpPr/>
          <p:nvPr/>
        </p:nvSpPr>
        <p:spPr bwMode="auto">
          <a:xfrm rot="16200000" flipH="1">
            <a:off x="5597707" y="4968178"/>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47E3364C-135D-494C-B8AD-55825C9FF7BA}"/>
              </a:ext>
            </a:extLst>
          </p:cNvPr>
          <p:cNvSpPr txBox="1"/>
          <p:nvPr/>
        </p:nvSpPr>
        <p:spPr>
          <a:xfrm>
            <a:off x="5006014" y="6398469"/>
            <a:ext cx="1529586" cy="338554"/>
          </a:xfrm>
          <a:prstGeom prst="rect">
            <a:avLst/>
          </a:prstGeom>
          <a:noFill/>
        </p:spPr>
        <p:txBody>
          <a:bodyPr wrap="none" rtlCol="0">
            <a:spAutoFit/>
          </a:bodyPr>
          <a:lstStyle/>
          <a:p>
            <a:r>
              <a:rPr lang="en-US" dirty="0">
                <a:solidFill>
                  <a:schemeClr val="bg1"/>
                </a:solidFill>
              </a:rPr>
              <a:t>Shuffle phase</a:t>
            </a:r>
          </a:p>
        </p:txBody>
      </p:sp>
      <p:sp>
        <p:nvSpPr>
          <p:cNvPr id="4" name="TextBox 3">
            <a:extLst>
              <a:ext uri="{FF2B5EF4-FFF2-40B4-BE49-F238E27FC236}">
                <a16:creationId xmlns:a16="http://schemas.microsoft.com/office/drawing/2014/main" id="{25C677C6-7BB4-2B45-AF5D-8775412C9BA9}"/>
              </a:ext>
            </a:extLst>
          </p:cNvPr>
          <p:cNvSpPr txBox="1"/>
          <p:nvPr/>
        </p:nvSpPr>
        <p:spPr>
          <a:xfrm>
            <a:off x="79738" y="1133862"/>
            <a:ext cx="4042500" cy="2585323"/>
          </a:xfrm>
          <a:prstGeom prst="rect">
            <a:avLst/>
          </a:prstGeom>
          <a:noFill/>
        </p:spPr>
        <p:txBody>
          <a:bodyPr wrap="square" rtlCol="0">
            <a:spAutoFit/>
          </a:bodyPr>
          <a:lstStyle/>
          <a:p>
            <a:r>
              <a:rPr lang="en-US" sz="1800" dirty="0">
                <a:solidFill>
                  <a:srgbClr val="002060"/>
                </a:solidFill>
              </a:rPr>
              <a:t>(1) Submit</a:t>
            </a:r>
            <a:r>
              <a:rPr lang="en-US" sz="1800" b="0" dirty="0">
                <a:solidFill>
                  <a:srgbClr val="002060"/>
                </a:solidFill>
              </a:rPr>
              <a:t>: user submits MapReduce program (including code for the map and reduce functions) and configuration (e.g. no. of workers) to Master node</a:t>
            </a:r>
          </a:p>
          <a:p>
            <a:r>
              <a:rPr lang="en-US" sz="1800" dirty="0">
                <a:solidFill>
                  <a:srgbClr val="002060"/>
                </a:solidFill>
              </a:rPr>
              <a:t>(2) Schedule</a:t>
            </a:r>
            <a:r>
              <a:rPr lang="en-US" sz="1800" b="0" dirty="0">
                <a:solidFill>
                  <a:srgbClr val="002060"/>
                </a:solidFill>
              </a:rPr>
              <a:t>: Master schedules resources for map and reduce tasks</a:t>
            </a:r>
          </a:p>
          <a:p>
            <a:r>
              <a:rPr lang="en-US" sz="1800" b="0" dirty="0">
                <a:solidFill>
                  <a:srgbClr val="002060"/>
                </a:solidFill>
              </a:rPr>
              <a:t>(Note: Master does not handle any actual data)</a:t>
            </a:r>
          </a:p>
        </p:txBody>
      </p:sp>
      <p:sp>
        <p:nvSpPr>
          <p:cNvPr id="72" name="Rectangle 71">
            <a:extLst>
              <a:ext uri="{FF2B5EF4-FFF2-40B4-BE49-F238E27FC236}">
                <a16:creationId xmlns:a16="http://schemas.microsoft.com/office/drawing/2014/main" id="{902EA1AC-35E5-734D-A414-EB0ED967AC4B}"/>
              </a:ext>
            </a:extLst>
          </p:cNvPr>
          <p:cNvSpPr/>
          <p:nvPr/>
        </p:nvSpPr>
        <p:spPr bwMode="auto">
          <a:xfrm>
            <a:off x="4478198" y="1454151"/>
            <a:ext cx="2819402" cy="1957060"/>
          </a:xfrm>
          <a:prstGeom prst="rect">
            <a:avLst/>
          </a:prstGeom>
          <a:solidFill>
            <a:schemeClr val="accent5">
              <a:alpha val="20000"/>
            </a:schemeClr>
          </a:solidFill>
          <a:ln w="22225" cap="flat" cmpd="sng" algn="ctr">
            <a:solidFill>
              <a:schemeClr val="accent2">
                <a:lumMod val="50000"/>
                <a:alpha val="52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104292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497000" y="38191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2509700" y="379538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2497000" y="40477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2509700" y="402398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2497000" y="42763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2509700" y="425258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2497000" y="45049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2509700" y="448118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2497000" y="47335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2509700" y="470978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3640000" y="34620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3736838" y="35524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3640000" y="43002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3736838" y="43906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3640000" y="51384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3736838" y="522889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6916600" y="392079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7013438" y="401128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6916600" y="467962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7013438" y="476852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5316400" y="26238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5413238" y="271429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5240200" y="163321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5349738" y="1707823"/>
            <a:ext cx="771525" cy="460375"/>
          </a:xfrm>
          <a:prstGeom prst="rect">
            <a:avLst/>
          </a:prstGeom>
          <a:noFill/>
          <a:ln w="9525">
            <a:noFill/>
            <a:miter lim="800000"/>
            <a:headEnd/>
            <a:tailEnd/>
          </a:ln>
        </p:spPr>
        <p:txBody>
          <a:bodyPr wrap="none">
            <a:spAutoFit/>
          </a:bodyPr>
          <a:lstStyle/>
          <a:p>
            <a:pPr algn="ctr"/>
            <a:r>
              <a:rPr lang="en-US" sz="1200" b="0" dirty="0">
                <a:solidFill>
                  <a:schemeClr val="bg1"/>
                </a:solidFill>
              </a:rPr>
              <a:t>User</a:t>
            </a:r>
            <a:br>
              <a:rPr lang="en-US" sz="1200" b="0" dirty="0">
                <a:solidFill>
                  <a:schemeClr val="bg1"/>
                </a:solidFill>
              </a:rPr>
            </a:br>
            <a:r>
              <a:rPr lang="en-US" sz="1200" b="0" dirty="0">
                <a:solidFill>
                  <a:schemeClr val="bg1"/>
                </a:solidFill>
              </a:rPr>
              <a:t>Program</a:t>
            </a:r>
            <a:endParaRPr lang="en-US" b="0" dirty="0">
              <a:solidFill>
                <a:schemeClr val="bg1"/>
              </a:solidFill>
            </a:endParaRPr>
          </a:p>
        </p:txBody>
      </p:sp>
      <p:sp>
        <p:nvSpPr>
          <p:cNvPr id="28698" name="Rectangle 39"/>
          <p:cNvSpPr>
            <a:spLocks noChangeArrowheads="1"/>
          </p:cNvSpPr>
          <p:nvPr/>
        </p:nvSpPr>
        <p:spPr bwMode="auto">
          <a:xfrm>
            <a:off x="8440600" y="393349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8439013" y="391921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8440600" y="469073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8440600" y="467644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55450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56974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55450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56974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55450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56974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3106600" y="369061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3093900" y="385253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3093900" y="461929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3106600" y="439069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3106600" y="469073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4478200" y="369061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4478200" y="452722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4478200" y="536542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7754800" y="414939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7754800" y="490822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5849800" y="414939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5849800" y="452881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5849800" y="369061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5849800" y="36906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5849800" y="43002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5849800" y="506856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5545001" y="243331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4658381" y="283415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6136344" y="291035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5697400" y="224281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4478200" y="312387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5867400" y="312420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3116125" y="414781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4478200" y="426687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5687875" y="399541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7748450" y="388587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2497000" y="5600373"/>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3743188" y="5600373"/>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4879838" y="5600373"/>
            <a:ext cx="1655762" cy="523875"/>
          </a:xfrm>
          <a:prstGeom prst="rect">
            <a:avLst/>
          </a:prstGeom>
          <a:noFill/>
          <a:ln w="9525">
            <a:noFill/>
            <a:miter lim="800000"/>
            <a:headEnd/>
            <a:tailEnd/>
          </a:ln>
        </p:spPr>
        <p:txBody>
          <a:bodyPr wrap="none">
            <a:spAutoFit/>
          </a:bodyPr>
          <a:lstStyle/>
          <a:p>
            <a:pPr algn="ctr"/>
            <a:r>
              <a:rPr lang="en-US" sz="1400" dirty="0">
                <a:solidFill>
                  <a:schemeClr val="bg1"/>
                </a:solidFill>
              </a:rPr>
              <a:t>Intermediate files</a:t>
            </a:r>
          </a:p>
          <a:p>
            <a:pPr algn="ctr"/>
            <a:r>
              <a:rPr lang="en-US" sz="1400" dirty="0">
                <a:solidFill>
                  <a:schemeClr val="bg1"/>
                </a:solidFill>
              </a:rPr>
              <a:t>(on local disk)</a:t>
            </a:r>
          </a:p>
        </p:txBody>
      </p:sp>
      <p:sp>
        <p:nvSpPr>
          <p:cNvPr id="28741" name="TextBox 148"/>
          <p:cNvSpPr txBox="1">
            <a:spLocks noChangeArrowheads="1"/>
          </p:cNvSpPr>
          <p:nvPr/>
        </p:nvSpPr>
        <p:spPr bwMode="auto">
          <a:xfrm>
            <a:off x="7059475" y="5600373"/>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8280262" y="5600373"/>
            <a:ext cx="769938" cy="523875"/>
          </a:xfrm>
          <a:prstGeom prst="rect">
            <a:avLst/>
          </a:prstGeom>
          <a:noFill/>
          <a:ln w="9525">
            <a:noFill/>
            <a:miter lim="800000"/>
            <a:headEnd/>
            <a:tailEnd/>
          </a:ln>
        </p:spPr>
        <p:txBody>
          <a:bodyPr wrap="none">
            <a:spAutoFit/>
          </a:bodyPr>
          <a:lstStyle/>
          <a:p>
            <a:pPr algn="ctr"/>
            <a:r>
              <a:rPr lang="en-US" sz="1400" dirty="0">
                <a:solidFill>
                  <a:schemeClr val="bg1"/>
                </a:solidFill>
              </a:rPr>
              <a:t>Output</a:t>
            </a:r>
          </a:p>
          <a:p>
            <a:pPr algn="ctr"/>
            <a:r>
              <a:rPr lang="en-US" sz="1400" dirty="0">
                <a:solidFill>
                  <a:schemeClr val="bg1"/>
                </a:solidFill>
              </a:rPr>
              <a:t>files</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69" name="Right Brace 68">
            <a:extLst>
              <a:ext uri="{FF2B5EF4-FFF2-40B4-BE49-F238E27FC236}">
                <a16:creationId xmlns:a16="http://schemas.microsoft.com/office/drawing/2014/main" id="{CEBC8A4D-DB2B-7943-8026-7617E13EF547}"/>
              </a:ext>
            </a:extLst>
          </p:cNvPr>
          <p:cNvSpPr/>
          <p:nvPr/>
        </p:nvSpPr>
        <p:spPr bwMode="auto">
          <a:xfrm rot="16200000" flipH="1">
            <a:off x="5597707" y="4968178"/>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47E3364C-135D-494C-B8AD-55825C9FF7BA}"/>
              </a:ext>
            </a:extLst>
          </p:cNvPr>
          <p:cNvSpPr txBox="1"/>
          <p:nvPr/>
        </p:nvSpPr>
        <p:spPr>
          <a:xfrm>
            <a:off x="5006014" y="6398469"/>
            <a:ext cx="1529586" cy="338554"/>
          </a:xfrm>
          <a:prstGeom prst="rect">
            <a:avLst/>
          </a:prstGeom>
          <a:noFill/>
        </p:spPr>
        <p:txBody>
          <a:bodyPr wrap="none" rtlCol="0">
            <a:spAutoFit/>
          </a:bodyPr>
          <a:lstStyle/>
          <a:p>
            <a:r>
              <a:rPr lang="en-US" dirty="0">
                <a:solidFill>
                  <a:schemeClr val="bg1"/>
                </a:solidFill>
              </a:rPr>
              <a:t>Shuffle phase</a:t>
            </a:r>
          </a:p>
        </p:txBody>
      </p:sp>
      <p:sp>
        <p:nvSpPr>
          <p:cNvPr id="4" name="TextBox 3">
            <a:extLst>
              <a:ext uri="{FF2B5EF4-FFF2-40B4-BE49-F238E27FC236}">
                <a16:creationId xmlns:a16="http://schemas.microsoft.com/office/drawing/2014/main" id="{25C677C6-7BB4-2B45-AF5D-8775412C9BA9}"/>
              </a:ext>
            </a:extLst>
          </p:cNvPr>
          <p:cNvSpPr txBox="1"/>
          <p:nvPr/>
        </p:nvSpPr>
        <p:spPr>
          <a:xfrm>
            <a:off x="110263" y="1381810"/>
            <a:ext cx="4042500" cy="1477328"/>
          </a:xfrm>
          <a:prstGeom prst="rect">
            <a:avLst/>
          </a:prstGeom>
          <a:noFill/>
        </p:spPr>
        <p:txBody>
          <a:bodyPr wrap="square" rtlCol="0">
            <a:spAutoFit/>
          </a:bodyPr>
          <a:lstStyle/>
          <a:p>
            <a:r>
              <a:rPr lang="en-US" sz="1800" dirty="0">
                <a:solidFill>
                  <a:srgbClr val="002060"/>
                </a:solidFill>
              </a:rPr>
              <a:t>(3) Read</a:t>
            </a:r>
            <a:r>
              <a:rPr lang="en-US" sz="1800" b="0" dirty="0">
                <a:solidFill>
                  <a:srgbClr val="002060"/>
                </a:solidFill>
              </a:rPr>
              <a:t>:  Input files are separated into “splits” of around 128MB each. Each split corresponds to one map task. Workers execute map tasks 1 at a time. </a:t>
            </a:r>
          </a:p>
        </p:txBody>
      </p:sp>
      <p:sp>
        <p:nvSpPr>
          <p:cNvPr id="72" name="Rectangle 71">
            <a:extLst>
              <a:ext uri="{FF2B5EF4-FFF2-40B4-BE49-F238E27FC236}">
                <a16:creationId xmlns:a16="http://schemas.microsoft.com/office/drawing/2014/main" id="{E1760835-D026-3C44-8B0A-6FECB440ED71}"/>
              </a:ext>
            </a:extLst>
          </p:cNvPr>
          <p:cNvSpPr/>
          <p:nvPr/>
        </p:nvSpPr>
        <p:spPr bwMode="auto">
          <a:xfrm>
            <a:off x="2377938" y="3385483"/>
            <a:ext cx="1327423" cy="1762822"/>
          </a:xfrm>
          <a:prstGeom prst="rect">
            <a:avLst/>
          </a:prstGeom>
          <a:solidFill>
            <a:schemeClr val="accent5">
              <a:alpha val="20000"/>
            </a:schemeClr>
          </a:solidFill>
          <a:ln w="22225" cap="flat" cmpd="sng" algn="ctr">
            <a:solidFill>
              <a:schemeClr val="accent2">
                <a:lumMod val="50000"/>
                <a:alpha val="52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397473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497000" y="38191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2509700" y="379538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2497000" y="40477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2509700" y="402398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2497000" y="42763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2509700" y="425258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2497000" y="45049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2509700" y="448118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2497000" y="47335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2509700" y="470978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3640000" y="34620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3736838" y="35524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3640000" y="43002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3736838" y="43906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3640000" y="51384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3736838" y="522889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6916600" y="392079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7013438" y="401128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6916600" y="467962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7013438" y="476852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5316400" y="26238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5413238" y="271429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5240200" y="163321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5349738" y="1707823"/>
            <a:ext cx="771525" cy="460375"/>
          </a:xfrm>
          <a:prstGeom prst="rect">
            <a:avLst/>
          </a:prstGeom>
          <a:noFill/>
          <a:ln w="9525">
            <a:noFill/>
            <a:miter lim="800000"/>
            <a:headEnd/>
            <a:tailEnd/>
          </a:ln>
        </p:spPr>
        <p:txBody>
          <a:bodyPr wrap="none">
            <a:spAutoFit/>
          </a:bodyPr>
          <a:lstStyle/>
          <a:p>
            <a:pPr algn="ctr"/>
            <a:r>
              <a:rPr lang="en-US" sz="1200" b="0" dirty="0">
                <a:solidFill>
                  <a:schemeClr val="bg1"/>
                </a:solidFill>
              </a:rPr>
              <a:t>User</a:t>
            </a:r>
            <a:br>
              <a:rPr lang="en-US" sz="1200" b="0" dirty="0">
                <a:solidFill>
                  <a:schemeClr val="bg1"/>
                </a:solidFill>
              </a:rPr>
            </a:br>
            <a:r>
              <a:rPr lang="en-US" sz="1200" b="0" dirty="0">
                <a:solidFill>
                  <a:schemeClr val="bg1"/>
                </a:solidFill>
              </a:rPr>
              <a:t>Program</a:t>
            </a:r>
            <a:endParaRPr lang="en-US" b="0" dirty="0">
              <a:solidFill>
                <a:schemeClr val="bg1"/>
              </a:solidFill>
            </a:endParaRPr>
          </a:p>
        </p:txBody>
      </p:sp>
      <p:sp>
        <p:nvSpPr>
          <p:cNvPr id="28698" name="Rectangle 39"/>
          <p:cNvSpPr>
            <a:spLocks noChangeArrowheads="1"/>
          </p:cNvSpPr>
          <p:nvPr/>
        </p:nvSpPr>
        <p:spPr bwMode="auto">
          <a:xfrm>
            <a:off x="8440600" y="393349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8439013" y="391921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8440600" y="469073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8440600" y="467644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55450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56974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55450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56974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55450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56974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3106600" y="369061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3093900" y="385253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3093900" y="461929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3106600" y="439069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3106600" y="469073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4478200" y="369061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4478200" y="452722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4478200" y="536542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7754800" y="414939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7754800" y="490822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5849800" y="414939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5849800" y="452881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5849800" y="369061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5849800" y="36906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5849800" y="43002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5849800" y="506856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5545001" y="243331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4658381" y="283415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6136344" y="291035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5697400" y="224281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4478200" y="312387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5867400" y="312420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3116125" y="414781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4478200" y="426687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5687875" y="399541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7748450" y="388587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2497000" y="5600373"/>
            <a:ext cx="620713" cy="523875"/>
          </a:xfrm>
          <a:prstGeom prst="rect">
            <a:avLst/>
          </a:prstGeom>
          <a:noFill/>
          <a:ln w="9525">
            <a:noFill/>
            <a:miter lim="800000"/>
            <a:headEnd/>
            <a:tailEnd/>
          </a:ln>
        </p:spPr>
        <p:txBody>
          <a:bodyPr wrap="none">
            <a:spAutoFit/>
          </a:bodyPr>
          <a:lstStyle/>
          <a:p>
            <a:pPr algn="ctr"/>
            <a:r>
              <a:rPr lang="en-US" sz="1400" dirty="0">
                <a:solidFill>
                  <a:schemeClr val="bg1"/>
                </a:solidFill>
              </a:rPr>
              <a:t>Input</a:t>
            </a:r>
          </a:p>
          <a:p>
            <a:pPr algn="ctr"/>
            <a:r>
              <a:rPr lang="en-US" sz="1400" dirty="0">
                <a:solidFill>
                  <a:schemeClr val="bg1"/>
                </a:solidFill>
              </a:rPr>
              <a:t>files</a:t>
            </a:r>
          </a:p>
        </p:txBody>
      </p:sp>
      <p:sp>
        <p:nvSpPr>
          <p:cNvPr id="28739" name="TextBox 146"/>
          <p:cNvSpPr txBox="1">
            <a:spLocks noChangeArrowheads="1"/>
          </p:cNvSpPr>
          <p:nvPr/>
        </p:nvSpPr>
        <p:spPr bwMode="auto">
          <a:xfrm>
            <a:off x="3743188" y="5600373"/>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4879838" y="5600373"/>
            <a:ext cx="1655762" cy="523875"/>
          </a:xfrm>
          <a:prstGeom prst="rect">
            <a:avLst/>
          </a:prstGeom>
          <a:noFill/>
          <a:ln w="9525">
            <a:noFill/>
            <a:miter lim="800000"/>
            <a:headEnd/>
            <a:tailEnd/>
          </a:ln>
        </p:spPr>
        <p:txBody>
          <a:bodyPr wrap="none">
            <a:spAutoFit/>
          </a:bodyPr>
          <a:lstStyle/>
          <a:p>
            <a:pPr algn="ctr"/>
            <a:r>
              <a:rPr lang="en-US" sz="1400" dirty="0">
                <a:solidFill>
                  <a:schemeClr val="bg1"/>
                </a:solidFill>
              </a:rPr>
              <a:t>Intermediate files</a:t>
            </a:r>
          </a:p>
          <a:p>
            <a:pPr algn="ctr"/>
            <a:r>
              <a:rPr lang="en-US" sz="1400" dirty="0">
                <a:solidFill>
                  <a:schemeClr val="bg1"/>
                </a:solidFill>
              </a:rPr>
              <a:t>(on local disk)</a:t>
            </a:r>
          </a:p>
        </p:txBody>
      </p:sp>
      <p:sp>
        <p:nvSpPr>
          <p:cNvPr id="28741" name="TextBox 148"/>
          <p:cNvSpPr txBox="1">
            <a:spLocks noChangeArrowheads="1"/>
          </p:cNvSpPr>
          <p:nvPr/>
        </p:nvSpPr>
        <p:spPr bwMode="auto">
          <a:xfrm>
            <a:off x="7059475" y="5600373"/>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8280262" y="5600373"/>
            <a:ext cx="769938" cy="523875"/>
          </a:xfrm>
          <a:prstGeom prst="rect">
            <a:avLst/>
          </a:prstGeom>
          <a:noFill/>
          <a:ln w="9525">
            <a:noFill/>
            <a:miter lim="800000"/>
            <a:headEnd/>
            <a:tailEnd/>
          </a:ln>
        </p:spPr>
        <p:txBody>
          <a:bodyPr wrap="none">
            <a:spAutoFit/>
          </a:bodyPr>
          <a:lstStyle/>
          <a:p>
            <a:pPr algn="ctr"/>
            <a:r>
              <a:rPr lang="en-US" sz="1400" dirty="0">
                <a:solidFill>
                  <a:schemeClr val="bg1"/>
                </a:solidFill>
              </a:rPr>
              <a:t>Output</a:t>
            </a:r>
          </a:p>
          <a:p>
            <a:pPr algn="ctr"/>
            <a:r>
              <a:rPr lang="en-US" sz="1400" dirty="0">
                <a:solidFill>
                  <a:schemeClr val="bg1"/>
                </a:solidFill>
              </a:rPr>
              <a:t>files</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69" name="Right Brace 68">
            <a:extLst>
              <a:ext uri="{FF2B5EF4-FFF2-40B4-BE49-F238E27FC236}">
                <a16:creationId xmlns:a16="http://schemas.microsoft.com/office/drawing/2014/main" id="{CEBC8A4D-DB2B-7943-8026-7617E13EF547}"/>
              </a:ext>
            </a:extLst>
          </p:cNvPr>
          <p:cNvSpPr/>
          <p:nvPr/>
        </p:nvSpPr>
        <p:spPr bwMode="auto">
          <a:xfrm rot="16200000" flipH="1">
            <a:off x="5597707" y="4968178"/>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47E3364C-135D-494C-B8AD-55825C9FF7BA}"/>
              </a:ext>
            </a:extLst>
          </p:cNvPr>
          <p:cNvSpPr txBox="1"/>
          <p:nvPr/>
        </p:nvSpPr>
        <p:spPr>
          <a:xfrm>
            <a:off x="5006014" y="6398469"/>
            <a:ext cx="1529586" cy="338554"/>
          </a:xfrm>
          <a:prstGeom prst="rect">
            <a:avLst/>
          </a:prstGeom>
          <a:noFill/>
        </p:spPr>
        <p:txBody>
          <a:bodyPr wrap="none" rtlCol="0">
            <a:spAutoFit/>
          </a:bodyPr>
          <a:lstStyle/>
          <a:p>
            <a:r>
              <a:rPr lang="en-US" dirty="0">
                <a:solidFill>
                  <a:schemeClr val="bg1"/>
                </a:solidFill>
              </a:rPr>
              <a:t>Shuffle phase</a:t>
            </a:r>
          </a:p>
        </p:txBody>
      </p:sp>
      <p:sp>
        <p:nvSpPr>
          <p:cNvPr id="4" name="TextBox 3">
            <a:extLst>
              <a:ext uri="{FF2B5EF4-FFF2-40B4-BE49-F238E27FC236}">
                <a16:creationId xmlns:a16="http://schemas.microsoft.com/office/drawing/2014/main" id="{25C677C6-7BB4-2B45-AF5D-8775412C9BA9}"/>
              </a:ext>
            </a:extLst>
          </p:cNvPr>
          <p:cNvSpPr txBox="1"/>
          <p:nvPr/>
        </p:nvSpPr>
        <p:spPr>
          <a:xfrm>
            <a:off x="110263" y="1381810"/>
            <a:ext cx="4042500" cy="1200329"/>
          </a:xfrm>
          <a:prstGeom prst="rect">
            <a:avLst/>
          </a:prstGeom>
          <a:noFill/>
        </p:spPr>
        <p:txBody>
          <a:bodyPr wrap="square" rtlCol="0">
            <a:spAutoFit/>
          </a:bodyPr>
          <a:lstStyle/>
          <a:p>
            <a:r>
              <a:rPr lang="en-US" sz="1800" dirty="0">
                <a:solidFill>
                  <a:srgbClr val="002060"/>
                </a:solidFill>
              </a:rPr>
              <a:t>Map phase</a:t>
            </a:r>
            <a:r>
              <a:rPr lang="en-US" sz="1800" b="0" dirty="0">
                <a:solidFill>
                  <a:srgbClr val="002060"/>
                </a:solidFill>
              </a:rPr>
              <a:t>: Each worker iterates over each &lt;key, value&gt; tuple in its input split, and computes the map function on each tuple</a:t>
            </a:r>
          </a:p>
        </p:txBody>
      </p:sp>
      <p:sp>
        <p:nvSpPr>
          <p:cNvPr id="72" name="Rectangle 71">
            <a:extLst>
              <a:ext uri="{FF2B5EF4-FFF2-40B4-BE49-F238E27FC236}">
                <a16:creationId xmlns:a16="http://schemas.microsoft.com/office/drawing/2014/main" id="{9DACFE34-4133-8A40-86ED-658A7E7BD9F5}"/>
              </a:ext>
            </a:extLst>
          </p:cNvPr>
          <p:cNvSpPr/>
          <p:nvPr/>
        </p:nvSpPr>
        <p:spPr bwMode="auto">
          <a:xfrm>
            <a:off x="3595276" y="3046932"/>
            <a:ext cx="887687" cy="3274277"/>
          </a:xfrm>
          <a:prstGeom prst="rect">
            <a:avLst/>
          </a:prstGeom>
          <a:solidFill>
            <a:schemeClr val="accent5">
              <a:alpha val="20000"/>
            </a:schemeClr>
          </a:solidFill>
          <a:ln w="22225" cap="flat" cmpd="sng" algn="ctr">
            <a:solidFill>
              <a:schemeClr val="accent2">
                <a:lumMod val="50000"/>
                <a:alpha val="52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273944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497000" y="38191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2509700" y="379538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2497000" y="40477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2509700" y="402398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2497000" y="42763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2509700" y="425258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2497000" y="45049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2509700" y="448118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2497000" y="47335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2509700" y="470978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3640000" y="34620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3736838" y="35524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3640000" y="43002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3736838" y="43906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3640000" y="51384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3736838" y="522889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6916600" y="392079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7013438" y="401128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6916600" y="467962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7013438" y="476852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5316400" y="26238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5413238" y="271429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5240200" y="163321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5349738" y="1707823"/>
            <a:ext cx="771525" cy="460375"/>
          </a:xfrm>
          <a:prstGeom prst="rect">
            <a:avLst/>
          </a:prstGeom>
          <a:noFill/>
          <a:ln w="9525">
            <a:noFill/>
            <a:miter lim="800000"/>
            <a:headEnd/>
            <a:tailEnd/>
          </a:ln>
        </p:spPr>
        <p:txBody>
          <a:bodyPr wrap="none">
            <a:spAutoFit/>
          </a:bodyPr>
          <a:lstStyle/>
          <a:p>
            <a:pPr algn="ctr"/>
            <a:r>
              <a:rPr lang="en-US" sz="1200" b="0" dirty="0">
                <a:solidFill>
                  <a:schemeClr val="bg1"/>
                </a:solidFill>
              </a:rPr>
              <a:t>User</a:t>
            </a:r>
            <a:br>
              <a:rPr lang="en-US" sz="1200" b="0" dirty="0">
                <a:solidFill>
                  <a:schemeClr val="bg1"/>
                </a:solidFill>
              </a:rPr>
            </a:br>
            <a:r>
              <a:rPr lang="en-US" sz="1200" b="0" dirty="0">
                <a:solidFill>
                  <a:schemeClr val="bg1"/>
                </a:solidFill>
              </a:rPr>
              <a:t>Program</a:t>
            </a:r>
            <a:endParaRPr lang="en-US" b="0" dirty="0">
              <a:solidFill>
                <a:schemeClr val="bg1"/>
              </a:solidFill>
            </a:endParaRPr>
          </a:p>
        </p:txBody>
      </p:sp>
      <p:sp>
        <p:nvSpPr>
          <p:cNvPr id="28698" name="Rectangle 39"/>
          <p:cNvSpPr>
            <a:spLocks noChangeArrowheads="1"/>
          </p:cNvSpPr>
          <p:nvPr/>
        </p:nvSpPr>
        <p:spPr bwMode="auto">
          <a:xfrm>
            <a:off x="8440600" y="393349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8439013" y="391921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8440600" y="469073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8440600" y="467644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55450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56974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55450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56974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55450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56974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3106600" y="369061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3093900" y="385253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3093900" y="461929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3106600" y="439069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3106600" y="469073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4478200" y="369061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4478200" y="452722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4478200" y="536542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7754800" y="414939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7754800" y="490822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5849800" y="414939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5849800" y="452881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5849800" y="369061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5849800" y="36906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5849800" y="43002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5849800" y="506856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5545001" y="243331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4658381" y="283415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6136344" y="291035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5697400" y="224281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4478200" y="312387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5867400" y="312420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3116125" y="414781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4478200" y="426687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5784713" y="3964454"/>
            <a:ext cx="1152525" cy="261938"/>
          </a:xfrm>
          <a:prstGeom prst="rect">
            <a:avLst/>
          </a:prstGeom>
          <a:noFill/>
          <a:ln w="9525">
            <a:noFill/>
            <a:miter lim="800000"/>
            <a:headEnd/>
            <a:tailEnd/>
          </a:ln>
        </p:spPr>
        <p:txBody>
          <a:bodyPr wrap="none">
            <a:spAutoFit/>
          </a:bodyPr>
          <a:lstStyle/>
          <a:p>
            <a:r>
              <a:rPr lang="en-US" sz="1100" b="0" dirty="0">
                <a:solidFill>
                  <a:srgbClr val="FF0000"/>
                </a:solidFill>
              </a:rPr>
              <a:t>(5) remote read</a:t>
            </a:r>
          </a:p>
        </p:txBody>
      </p:sp>
      <p:sp>
        <p:nvSpPr>
          <p:cNvPr id="28737" name="TextBox 144"/>
          <p:cNvSpPr txBox="1">
            <a:spLocks noChangeArrowheads="1"/>
          </p:cNvSpPr>
          <p:nvPr/>
        </p:nvSpPr>
        <p:spPr bwMode="auto">
          <a:xfrm>
            <a:off x="7748450" y="388587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2497000" y="5600373"/>
            <a:ext cx="620713" cy="523875"/>
          </a:xfrm>
          <a:prstGeom prst="rect">
            <a:avLst/>
          </a:prstGeom>
          <a:noFill/>
          <a:ln w="9525">
            <a:noFill/>
            <a:miter lim="800000"/>
            <a:headEnd/>
            <a:tailEnd/>
          </a:ln>
        </p:spPr>
        <p:txBody>
          <a:bodyPr wrap="none">
            <a:spAutoFit/>
          </a:bodyPr>
          <a:lstStyle/>
          <a:p>
            <a:pPr algn="ctr"/>
            <a:r>
              <a:rPr lang="en-US" sz="1400" dirty="0">
                <a:solidFill>
                  <a:schemeClr val="bg1"/>
                </a:solidFill>
              </a:rPr>
              <a:t>Input</a:t>
            </a:r>
          </a:p>
          <a:p>
            <a:pPr algn="ctr"/>
            <a:r>
              <a:rPr lang="en-US" sz="1400" dirty="0">
                <a:solidFill>
                  <a:schemeClr val="bg1"/>
                </a:solidFill>
              </a:rPr>
              <a:t>files</a:t>
            </a:r>
          </a:p>
        </p:txBody>
      </p:sp>
      <p:sp>
        <p:nvSpPr>
          <p:cNvPr id="28739" name="TextBox 146"/>
          <p:cNvSpPr txBox="1">
            <a:spLocks noChangeArrowheads="1"/>
          </p:cNvSpPr>
          <p:nvPr/>
        </p:nvSpPr>
        <p:spPr bwMode="auto">
          <a:xfrm>
            <a:off x="3743188" y="5600373"/>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4879838" y="5600373"/>
            <a:ext cx="1655762" cy="523875"/>
          </a:xfrm>
          <a:prstGeom prst="rect">
            <a:avLst/>
          </a:prstGeom>
          <a:noFill/>
          <a:ln w="9525">
            <a:noFill/>
            <a:miter lim="800000"/>
            <a:headEnd/>
            <a:tailEnd/>
          </a:ln>
        </p:spPr>
        <p:txBody>
          <a:bodyPr wrap="none">
            <a:spAutoFit/>
          </a:bodyPr>
          <a:lstStyle/>
          <a:p>
            <a:pPr algn="ctr"/>
            <a:r>
              <a:rPr lang="en-US" sz="1400" dirty="0">
                <a:solidFill>
                  <a:schemeClr val="bg1"/>
                </a:solidFill>
              </a:rPr>
              <a:t>Intermediate files</a:t>
            </a:r>
          </a:p>
          <a:p>
            <a:pPr algn="ctr"/>
            <a:r>
              <a:rPr lang="en-US" sz="1400" dirty="0">
                <a:solidFill>
                  <a:schemeClr val="bg1"/>
                </a:solidFill>
              </a:rPr>
              <a:t>(on local disk)</a:t>
            </a:r>
          </a:p>
        </p:txBody>
      </p:sp>
      <p:sp>
        <p:nvSpPr>
          <p:cNvPr id="28741" name="TextBox 148"/>
          <p:cNvSpPr txBox="1">
            <a:spLocks noChangeArrowheads="1"/>
          </p:cNvSpPr>
          <p:nvPr/>
        </p:nvSpPr>
        <p:spPr bwMode="auto">
          <a:xfrm>
            <a:off x="7059475" y="5600373"/>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8280262" y="5600373"/>
            <a:ext cx="769938" cy="523875"/>
          </a:xfrm>
          <a:prstGeom prst="rect">
            <a:avLst/>
          </a:prstGeom>
          <a:noFill/>
          <a:ln w="9525">
            <a:noFill/>
            <a:miter lim="800000"/>
            <a:headEnd/>
            <a:tailEnd/>
          </a:ln>
        </p:spPr>
        <p:txBody>
          <a:bodyPr wrap="none">
            <a:spAutoFit/>
          </a:bodyPr>
          <a:lstStyle/>
          <a:p>
            <a:pPr algn="ctr"/>
            <a:r>
              <a:rPr lang="en-US" sz="1400" dirty="0">
                <a:solidFill>
                  <a:schemeClr val="bg1"/>
                </a:solidFill>
              </a:rPr>
              <a:t>Output</a:t>
            </a:r>
          </a:p>
          <a:p>
            <a:pPr algn="ctr"/>
            <a:r>
              <a:rPr lang="en-US" sz="1400" dirty="0">
                <a:solidFill>
                  <a:schemeClr val="bg1"/>
                </a:solidFill>
              </a:rPr>
              <a:t>files</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69" name="Right Brace 68">
            <a:extLst>
              <a:ext uri="{FF2B5EF4-FFF2-40B4-BE49-F238E27FC236}">
                <a16:creationId xmlns:a16="http://schemas.microsoft.com/office/drawing/2014/main" id="{CEBC8A4D-DB2B-7943-8026-7617E13EF547}"/>
              </a:ext>
            </a:extLst>
          </p:cNvPr>
          <p:cNvSpPr/>
          <p:nvPr/>
        </p:nvSpPr>
        <p:spPr bwMode="auto">
          <a:xfrm rot="16200000" flipH="1">
            <a:off x="5597707" y="4968178"/>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47E3364C-135D-494C-B8AD-55825C9FF7BA}"/>
              </a:ext>
            </a:extLst>
          </p:cNvPr>
          <p:cNvSpPr txBox="1"/>
          <p:nvPr/>
        </p:nvSpPr>
        <p:spPr>
          <a:xfrm>
            <a:off x="5006014" y="6398469"/>
            <a:ext cx="1529586" cy="338554"/>
          </a:xfrm>
          <a:prstGeom prst="rect">
            <a:avLst/>
          </a:prstGeom>
          <a:noFill/>
        </p:spPr>
        <p:txBody>
          <a:bodyPr wrap="none" rtlCol="0">
            <a:spAutoFit/>
          </a:bodyPr>
          <a:lstStyle/>
          <a:p>
            <a:r>
              <a:rPr lang="en-US" dirty="0">
                <a:solidFill>
                  <a:schemeClr val="bg1"/>
                </a:solidFill>
              </a:rPr>
              <a:t>Shuffle phase</a:t>
            </a:r>
          </a:p>
        </p:txBody>
      </p:sp>
      <p:sp>
        <p:nvSpPr>
          <p:cNvPr id="3" name="Rectangle 2">
            <a:extLst>
              <a:ext uri="{FF2B5EF4-FFF2-40B4-BE49-F238E27FC236}">
                <a16:creationId xmlns:a16="http://schemas.microsoft.com/office/drawing/2014/main" id="{50AF5E83-9118-6043-AFA3-63A1B914826D}"/>
              </a:ext>
            </a:extLst>
          </p:cNvPr>
          <p:cNvSpPr/>
          <p:nvPr/>
        </p:nvSpPr>
        <p:spPr bwMode="auto">
          <a:xfrm>
            <a:off x="4541788" y="3428346"/>
            <a:ext cx="1325611" cy="2362854"/>
          </a:xfrm>
          <a:prstGeom prst="rect">
            <a:avLst/>
          </a:prstGeom>
          <a:solidFill>
            <a:schemeClr val="accent5">
              <a:alpha val="20000"/>
            </a:schemeClr>
          </a:solidFill>
          <a:ln w="22225" cap="flat" cmpd="sng" algn="ctr">
            <a:solidFill>
              <a:schemeClr val="accent2">
                <a:lumMod val="50000"/>
                <a:alpha val="52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25C677C6-7BB4-2B45-AF5D-8775412C9BA9}"/>
              </a:ext>
            </a:extLst>
          </p:cNvPr>
          <p:cNvSpPr txBox="1"/>
          <p:nvPr/>
        </p:nvSpPr>
        <p:spPr>
          <a:xfrm>
            <a:off x="110263" y="1381810"/>
            <a:ext cx="4042500" cy="1754326"/>
          </a:xfrm>
          <a:prstGeom prst="rect">
            <a:avLst/>
          </a:prstGeom>
          <a:noFill/>
        </p:spPr>
        <p:txBody>
          <a:bodyPr wrap="square" rtlCol="0">
            <a:spAutoFit/>
          </a:bodyPr>
          <a:lstStyle/>
          <a:p>
            <a:r>
              <a:rPr lang="en-US" sz="1800" dirty="0">
                <a:solidFill>
                  <a:srgbClr val="002060"/>
                </a:solidFill>
              </a:rPr>
              <a:t>(4) Local write</a:t>
            </a:r>
            <a:r>
              <a:rPr lang="en-US" sz="1800" b="0" dirty="0">
                <a:solidFill>
                  <a:srgbClr val="002060"/>
                </a:solidFill>
              </a:rPr>
              <a:t>: Each worker writes the outputs of the map function to intermediate files on its own local disk. These files are partitioned by key (i.e. all the data for a single key is in one partition)</a:t>
            </a:r>
          </a:p>
        </p:txBody>
      </p:sp>
    </p:spTree>
    <p:extLst>
      <p:ext uri="{BB962C8B-B14F-4D97-AF65-F5344CB8AC3E}">
        <p14:creationId xmlns:p14="http://schemas.microsoft.com/office/powerpoint/2010/main" val="2846878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497000" y="38191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2509700" y="379538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2497000" y="40477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2509700" y="402398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2497000" y="42763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2509700" y="425258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2497000" y="45049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2509700" y="448118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2497000" y="47335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2509700" y="470978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3640000" y="34620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3736838" y="35524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3640000" y="43002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3736838" y="43906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3640000" y="51384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3736838" y="522889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6916600" y="392079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7013438" y="401128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6916600" y="467962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7013438" y="476852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5316400" y="26238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5413238" y="271429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5240200" y="163321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5349738" y="1707823"/>
            <a:ext cx="771525" cy="460375"/>
          </a:xfrm>
          <a:prstGeom prst="rect">
            <a:avLst/>
          </a:prstGeom>
          <a:noFill/>
          <a:ln w="9525">
            <a:noFill/>
            <a:miter lim="800000"/>
            <a:headEnd/>
            <a:tailEnd/>
          </a:ln>
        </p:spPr>
        <p:txBody>
          <a:bodyPr wrap="none">
            <a:spAutoFit/>
          </a:bodyPr>
          <a:lstStyle/>
          <a:p>
            <a:pPr algn="ctr"/>
            <a:r>
              <a:rPr lang="en-US" sz="1200" b="0" dirty="0">
                <a:solidFill>
                  <a:schemeClr val="bg1"/>
                </a:solidFill>
              </a:rPr>
              <a:t>User</a:t>
            </a:r>
            <a:br>
              <a:rPr lang="en-US" sz="1200" b="0" dirty="0">
                <a:solidFill>
                  <a:schemeClr val="bg1"/>
                </a:solidFill>
              </a:rPr>
            </a:br>
            <a:r>
              <a:rPr lang="en-US" sz="1200" b="0" dirty="0">
                <a:solidFill>
                  <a:schemeClr val="bg1"/>
                </a:solidFill>
              </a:rPr>
              <a:t>Program</a:t>
            </a:r>
            <a:endParaRPr lang="en-US" b="0" dirty="0">
              <a:solidFill>
                <a:schemeClr val="bg1"/>
              </a:solidFill>
            </a:endParaRPr>
          </a:p>
        </p:txBody>
      </p:sp>
      <p:sp>
        <p:nvSpPr>
          <p:cNvPr id="28698" name="Rectangle 39"/>
          <p:cNvSpPr>
            <a:spLocks noChangeArrowheads="1"/>
          </p:cNvSpPr>
          <p:nvPr/>
        </p:nvSpPr>
        <p:spPr bwMode="auto">
          <a:xfrm>
            <a:off x="8440600" y="393349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8439013" y="391921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8440600" y="469073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8440600" y="467644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55450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56974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55450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56974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55450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56974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3106600" y="369061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3093900" y="385253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3093900" y="461929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3106600" y="439069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3106600" y="469073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4478200" y="369061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4478200" y="452722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4478200" y="536542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7754800" y="414939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7754800" y="490822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5849800" y="414939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5849800" y="452881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5849800" y="369061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5849800" y="36906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5849800" y="43002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5849800" y="506856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5545001" y="243331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4658381" y="283415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6136344" y="291035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5697400" y="224281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4478200" y="312387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5867400" y="312420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3116125" y="414781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4478200" y="426687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5784713" y="3964454"/>
            <a:ext cx="1152525" cy="261938"/>
          </a:xfrm>
          <a:prstGeom prst="rect">
            <a:avLst/>
          </a:prstGeom>
          <a:noFill/>
          <a:ln w="9525">
            <a:noFill/>
            <a:miter lim="800000"/>
            <a:headEnd/>
            <a:tailEnd/>
          </a:ln>
        </p:spPr>
        <p:txBody>
          <a:bodyPr wrap="none">
            <a:spAutoFit/>
          </a:bodyPr>
          <a:lstStyle/>
          <a:p>
            <a:r>
              <a:rPr lang="en-US" sz="1100" b="0" dirty="0">
                <a:solidFill>
                  <a:srgbClr val="FF0000"/>
                </a:solidFill>
              </a:rPr>
              <a:t>(5) remote read</a:t>
            </a:r>
          </a:p>
        </p:txBody>
      </p:sp>
      <p:sp>
        <p:nvSpPr>
          <p:cNvPr id="28737" name="TextBox 144"/>
          <p:cNvSpPr txBox="1">
            <a:spLocks noChangeArrowheads="1"/>
          </p:cNvSpPr>
          <p:nvPr/>
        </p:nvSpPr>
        <p:spPr bwMode="auto">
          <a:xfrm>
            <a:off x="7748450" y="388587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2497000" y="5600373"/>
            <a:ext cx="620713" cy="523875"/>
          </a:xfrm>
          <a:prstGeom prst="rect">
            <a:avLst/>
          </a:prstGeom>
          <a:noFill/>
          <a:ln w="9525">
            <a:noFill/>
            <a:miter lim="800000"/>
            <a:headEnd/>
            <a:tailEnd/>
          </a:ln>
        </p:spPr>
        <p:txBody>
          <a:bodyPr wrap="none">
            <a:spAutoFit/>
          </a:bodyPr>
          <a:lstStyle/>
          <a:p>
            <a:pPr algn="ctr"/>
            <a:r>
              <a:rPr lang="en-US" sz="1400" dirty="0">
                <a:solidFill>
                  <a:schemeClr val="bg1"/>
                </a:solidFill>
              </a:rPr>
              <a:t>Input</a:t>
            </a:r>
          </a:p>
          <a:p>
            <a:pPr algn="ctr"/>
            <a:r>
              <a:rPr lang="en-US" sz="1400" dirty="0">
                <a:solidFill>
                  <a:schemeClr val="bg1"/>
                </a:solidFill>
              </a:rPr>
              <a:t>files</a:t>
            </a:r>
          </a:p>
        </p:txBody>
      </p:sp>
      <p:sp>
        <p:nvSpPr>
          <p:cNvPr id="28739" name="TextBox 146"/>
          <p:cNvSpPr txBox="1">
            <a:spLocks noChangeArrowheads="1"/>
          </p:cNvSpPr>
          <p:nvPr/>
        </p:nvSpPr>
        <p:spPr bwMode="auto">
          <a:xfrm>
            <a:off x="3743188" y="5600373"/>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4879838" y="5600373"/>
            <a:ext cx="1655762" cy="523875"/>
          </a:xfrm>
          <a:prstGeom prst="rect">
            <a:avLst/>
          </a:prstGeom>
          <a:noFill/>
          <a:ln w="9525">
            <a:noFill/>
            <a:miter lim="800000"/>
            <a:headEnd/>
            <a:tailEnd/>
          </a:ln>
        </p:spPr>
        <p:txBody>
          <a:bodyPr wrap="none">
            <a:spAutoFit/>
          </a:bodyPr>
          <a:lstStyle/>
          <a:p>
            <a:pPr algn="ctr"/>
            <a:r>
              <a:rPr lang="en-US" sz="1400" dirty="0">
                <a:solidFill>
                  <a:schemeClr val="bg1"/>
                </a:solidFill>
              </a:rPr>
              <a:t>Intermediate files</a:t>
            </a:r>
          </a:p>
          <a:p>
            <a:pPr algn="ctr"/>
            <a:r>
              <a:rPr lang="en-US" sz="1400" dirty="0">
                <a:solidFill>
                  <a:schemeClr val="bg1"/>
                </a:solidFill>
              </a:rPr>
              <a:t>(on local disk)</a:t>
            </a:r>
          </a:p>
        </p:txBody>
      </p:sp>
      <p:sp>
        <p:nvSpPr>
          <p:cNvPr id="28741" name="TextBox 148"/>
          <p:cNvSpPr txBox="1">
            <a:spLocks noChangeArrowheads="1"/>
          </p:cNvSpPr>
          <p:nvPr/>
        </p:nvSpPr>
        <p:spPr bwMode="auto">
          <a:xfrm>
            <a:off x="7059475" y="5600373"/>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8280262" y="5600373"/>
            <a:ext cx="769938" cy="523875"/>
          </a:xfrm>
          <a:prstGeom prst="rect">
            <a:avLst/>
          </a:prstGeom>
          <a:noFill/>
          <a:ln w="9525">
            <a:noFill/>
            <a:miter lim="800000"/>
            <a:headEnd/>
            <a:tailEnd/>
          </a:ln>
        </p:spPr>
        <p:txBody>
          <a:bodyPr wrap="none">
            <a:spAutoFit/>
          </a:bodyPr>
          <a:lstStyle/>
          <a:p>
            <a:pPr algn="ctr"/>
            <a:r>
              <a:rPr lang="en-US" sz="1400" dirty="0">
                <a:solidFill>
                  <a:schemeClr val="bg1"/>
                </a:solidFill>
              </a:rPr>
              <a:t>Output</a:t>
            </a:r>
          </a:p>
          <a:p>
            <a:pPr algn="ctr"/>
            <a:r>
              <a:rPr lang="en-US" sz="1400" dirty="0">
                <a:solidFill>
                  <a:schemeClr val="bg1"/>
                </a:solidFill>
              </a:rPr>
              <a:t>files</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69" name="Right Brace 68">
            <a:extLst>
              <a:ext uri="{FF2B5EF4-FFF2-40B4-BE49-F238E27FC236}">
                <a16:creationId xmlns:a16="http://schemas.microsoft.com/office/drawing/2014/main" id="{CEBC8A4D-DB2B-7943-8026-7617E13EF547}"/>
              </a:ext>
            </a:extLst>
          </p:cNvPr>
          <p:cNvSpPr/>
          <p:nvPr/>
        </p:nvSpPr>
        <p:spPr bwMode="auto">
          <a:xfrm rot="16200000" flipH="1">
            <a:off x="5597707" y="4968178"/>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47E3364C-135D-494C-B8AD-55825C9FF7BA}"/>
              </a:ext>
            </a:extLst>
          </p:cNvPr>
          <p:cNvSpPr txBox="1"/>
          <p:nvPr/>
        </p:nvSpPr>
        <p:spPr>
          <a:xfrm>
            <a:off x="5006014" y="6398469"/>
            <a:ext cx="1529586" cy="338554"/>
          </a:xfrm>
          <a:prstGeom prst="rect">
            <a:avLst/>
          </a:prstGeom>
          <a:noFill/>
        </p:spPr>
        <p:txBody>
          <a:bodyPr wrap="none" rtlCol="0">
            <a:spAutoFit/>
          </a:bodyPr>
          <a:lstStyle/>
          <a:p>
            <a:r>
              <a:rPr lang="en-US" dirty="0">
                <a:solidFill>
                  <a:schemeClr val="bg1"/>
                </a:solidFill>
              </a:rPr>
              <a:t>Shuffle phase</a:t>
            </a:r>
          </a:p>
        </p:txBody>
      </p:sp>
      <p:sp>
        <p:nvSpPr>
          <p:cNvPr id="3" name="Rectangle 2">
            <a:extLst>
              <a:ext uri="{FF2B5EF4-FFF2-40B4-BE49-F238E27FC236}">
                <a16:creationId xmlns:a16="http://schemas.microsoft.com/office/drawing/2014/main" id="{50AF5E83-9118-6043-AFA3-63A1B914826D}"/>
              </a:ext>
            </a:extLst>
          </p:cNvPr>
          <p:cNvSpPr/>
          <p:nvPr/>
        </p:nvSpPr>
        <p:spPr bwMode="auto">
          <a:xfrm>
            <a:off x="5879962" y="3428346"/>
            <a:ext cx="1177925" cy="2362854"/>
          </a:xfrm>
          <a:prstGeom prst="rect">
            <a:avLst/>
          </a:prstGeom>
          <a:solidFill>
            <a:schemeClr val="accent5">
              <a:alpha val="20000"/>
            </a:schemeClr>
          </a:solidFill>
          <a:ln w="22225" cap="flat" cmpd="sng" algn="ctr">
            <a:solidFill>
              <a:schemeClr val="accent2">
                <a:lumMod val="50000"/>
                <a:alpha val="52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25C677C6-7BB4-2B45-AF5D-8775412C9BA9}"/>
              </a:ext>
            </a:extLst>
          </p:cNvPr>
          <p:cNvSpPr txBox="1"/>
          <p:nvPr/>
        </p:nvSpPr>
        <p:spPr>
          <a:xfrm>
            <a:off x="110263" y="1381810"/>
            <a:ext cx="4042500" cy="1477328"/>
          </a:xfrm>
          <a:prstGeom prst="rect">
            <a:avLst/>
          </a:prstGeom>
          <a:noFill/>
        </p:spPr>
        <p:txBody>
          <a:bodyPr wrap="square" rtlCol="0">
            <a:spAutoFit/>
          </a:bodyPr>
          <a:lstStyle/>
          <a:p>
            <a:r>
              <a:rPr lang="en-US" sz="1800" dirty="0">
                <a:solidFill>
                  <a:srgbClr val="002060"/>
                </a:solidFill>
              </a:rPr>
              <a:t>(5) Remote read</a:t>
            </a:r>
            <a:r>
              <a:rPr lang="en-US" sz="1800" b="0" dirty="0">
                <a:solidFill>
                  <a:srgbClr val="002060"/>
                </a:solidFill>
              </a:rPr>
              <a:t>: Each reduce worker is responsible for 1 or more keys. For each such key, it reads the data it needs from the corresponding partition of each mapper’s local disk.</a:t>
            </a:r>
          </a:p>
        </p:txBody>
      </p:sp>
    </p:spTree>
    <p:extLst>
      <p:ext uri="{BB962C8B-B14F-4D97-AF65-F5344CB8AC3E}">
        <p14:creationId xmlns:p14="http://schemas.microsoft.com/office/powerpoint/2010/main" val="1159064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497000" y="38191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2509700" y="379538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2497000" y="40477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2509700" y="402398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2497000" y="42763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2509700" y="425258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2497000" y="45049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2509700" y="448118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2497000" y="47335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2509700" y="470978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3640000" y="34620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3736838" y="35524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3640000" y="43002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3736838" y="43906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3640000" y="51384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3736838" y="522889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6916600" y="392079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7013438" y="401128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6916600" y="467962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7013438" y="476852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5316400" y="26238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5413238" y="271429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5240200" y="163321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5349738" y="1707823"/>
            <a:ext cx="771525" cy="460375"/>
          </a:xfrm>
          <a:prstGeom prst="rect">
            <a:avLst/>
          </a:prstGeom>
          <a:noFill/>
          <a:ln w="9525">
            <a:noFill/>
            <a:miter lim="800000"/>
            <a:headEnd/>
            <a:tailEnd/>
          </a:ln>
        </p:spPr>
        <p:txBody>
          <a:bodyPr wrap="none">
            <a:spAutoFit/>
          </a:bodyPr>
          <a:lstStyle/>
          <a:p>
            <a:pPr algn="ctr"/>
            <a:r>
              <a:rPr lang="en-US" sz="1200" b="0" dirty="0">
                <a:solidFill>
                  <a:schemeClr val="bg1"/>
                </a:solidFill>
              </a:rPr>
              <a:t>User</a:t>
            </a:r>
            <a:br>
              <a:rPr lang="en-US" sz="1200" b="0" dirty="0">
                <a:solidFill>
                  <a:schemeClr val="bg1"/>
                </a:solidFill>
              </a:rPr>
            </a:br>
            <a:r>
              <a:rPr lang="en-US" sz="1200" b="0" dirty="0">
                <a:solidFill>
                  <a:schemeClr val="bg1"/>
                </a:solidFill>
              </a:rPr>
              <a:t>Program</a:t>
            </a:r>
            <a:endParaRPr lang="en-US" b="0" dirty="0">
              <a:solidFill>
                <a:schemeClr val="bg1"/>
              </a:solidFill>
            </a:endParaRPr>
          </a:p>
        </p:txBody>
      </p:sp>
      <p:sp>
        <p:nvSpPr>
          <p:cNvPr id="28698" name="Rectangle 39"/>
          <p:cNvSpPr>
            <a:spLocks noChangeArrowheads="1"/>
          </p:cNvSpPr>
          <p:nvPr/>
        </p:nvSpPr>
        <p:spPr bwMode="auto">
          <a:xfrm>
            <a:off x="8440600" y="393349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8439013" y="391921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8440600" y="469073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8440600" y="467644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55450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56974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55450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56974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55450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56974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3106600" y="369061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3093900" y="385253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3093900" y="461929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3106600" y="439069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3106600" y="469073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4478200" y="369061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4478200" y="452722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4478200" y="536542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7754800" y="414939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7754800" y="490822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5849800" y="414939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5849800" y="452881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5849800" y="369061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5849800" y="36906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5849800" y="43002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5849800" y="506856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5545001" y="243331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4658381" y="283415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6136344" y="291035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5697400" y="224281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4478200" y="312387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5867400" y="312420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3116125" y="414781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4478200" y="426687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5784713" y="3964454"/>
            <a:ext cx="1152525" cy="261938"/>
          </a:xfrm>
          <a:prstGeom prst="rect">
            <a:avLst/>
          </a:prstGeom>
          <a:noFill/>
          <a:ln w="9525">
            <a:noFill/>
            <a:miter lim="800000"/>
            <a:headEnd/>
            <a:tailEnd/>
          </a:ln>
        </p:spPr>
        <p:txBody>
          <a:bodyPr wrap="none">
            <a:spAutoFit/>
          </a:bodyPr>
          <a:lstStyle/>
          <a:p>
            <a:r>
              <a:rPr lang="en-US" sz="1100" b="0" dirty="0">
                <a:solidFill>
                  <a:srgbClr val="FF0000"/>
                </a:solidFill>
              </a:rPr>
              <a:t>(5) remote read</a:t>
            </a:r>
          </a:p>
        </p:txBody>
      </p:sp>
      <p:sp>
        <p:nvSpPr>
          <p:cNvPr id="28737" name="TextBox 144"/>
          <p:cNvSpPr txBox="1">
            <a:spLocks noChangeArrowheads="1"/>
          </p:cNvSpPr>
          <p:nvPr/>
        </p:nvSpPr>
        <p:spPr bwMode="auto">
          <a:xfrm>
            <a:off x="7748450" y="388587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2497000" y="5600373"/>
            <a:ext cx="620713" cy="523875"/>
          </a:xfrm>
          <a:prstGeom prst="rect">
            <a:avLst/>
          </a:prstGeom>
          <a:noFill/>
          <a:ln w="9525">
            <a:noFill/>
            <a:miter lim="800000"/>
            <a:headEnd/>
            <a:tailEnd/>
          </a:ln>
        </p:spPr>
        <p:txBody>
          <a:bodyPr wrap="none">
            <a:spAutoFit/>
          </a:bodyPr>
          <a:lstStyle/>
          <a:p>
            <a:pPr algn="ctr"/>
            <a:r>
              <a:rPr lang="en-US" sz="1400" dirty="0">
                <a:solidFill>
                  <a:schemeClr val="bg1"/>
                </a:solidFill>
              </a:rPr>
              <a:t>Input</a:t>
            </a:r>
          </a:p>
          <a:p>
            <a:pPr algn="ctr"/>
            <a:r>
              <a:rPr lang="en-US" sz="1400" dirty="0">
                <a:solidFill>
                  <a:schemeClr val="bg1"/>
                </a:solidFill>
              </a:rPr>
              <a:t>files</a:t>
            </a:r>
          </a:p>
        </p:txBody>
      </p:sp>
      <p:sp>
        <p:nvSpPr>
          <p:cNvPr id="28739" name="TextBox 146"/>
          <p:cNvSpPr txBox="1">
            <a:spLocks noChangeArrowheads="1"/>
          </p:cNvSpPr>
          <p:nvPr/>
        </p:nvSpPr>
        <p:spPr bwMode="auto">
          <a:xfrm>
            <a:off x="3743188" y="5600373"/>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4879838" y="5600373"/>
            <a:ext cx="1655762" cy="523875"/>
          </a:xfrm>
          <a:prstGeom prst="rect">
            <a:avLst/>
          </a:prstGeom>
          <a:noFill/>
          <a:ln w="9525">
            <a:noFill/>
            <a:miter lim="800000"/>
            <a:headEnd/>
            <a:tailEnd/>
          </a:ln>
        </p:spPr>
        <p:txBody>
          <a:bodyPr wrap="none">
            <a:spAutoFit/>
          </a:bodyPr>
          <a:lstStyle/>
          <a:p>
            <a:pPr algn="ctr"/>
            <a:r>
              <a:rPr lang="en-US" sz="1400" dirty="0">
                <a:solidFill>
                  <a:schemeClr val="bg1"/>
                </a:solidFill>
              </a:rPr>
              <a:t>Intermediate files</a:t>
            </a:r>
          </a:p>
          <a:p>
            <a:pPr algn="ctr"/>
            <a:r>
              <a:rPr lang="en-US" sz="1400" dirty="0">
                <a:solidFill>
                  <a:schemeClr val="bg1"/>
                </a:solidFill>
              </a:rPr>
              <a:t>(on local disk)</a:t>
            </a:r>
          </a:p>
        </p:txBody>
      </p:sp>
      <p:sp>
        <p:nvSpPr>
          <p:cNvPr id="28741" name="TextBox 148"/>
          <p:cNvSpPr txBox="1">
            <a:spLocks noChangeArrowheads="1"/>
          </p:cNvSpPr>
          <p:nvPr/>
        </p:nvSpPr>
        <p:spPr bwMode="auto">
          <a:xfrm>
            <a:off x="7059475" y="5600373"/>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8280262" y="5600373"/>
            <a:ext cx="769938" cy="523875"/>
          </a:xfrm>
          <a:prstGeom prst="rect">
            <a:avLst/>
          </a:prstGeom>
          <a:noFill/>
          <a:ln w="9525">
            <a:noFill/>
            <a:miter lim="800000"/>
            <a:headEnd/>
            <a:tailEnd/>
          </a:ln>
        </p:spPr>
        <p:txBody>
          <a:bodyPr wrap="none">
            <a:spAutoFit/>
          </a:bodyPr>
          <a:lstStyle/>
          <a:p>
            <a:pPr algn="ctr"/>
            <a:r>
              <a:rPr lang="en-US" sz="1400" dirty="0">
                <a:solidFill>
                  <a:schemeClr val="bg1"/>
                </a:solidFill>
              </a:rPr>
              <a:t>Output</a:t>
            </a:r>
          </a:p>
          <a:p>
            <a:pPr algn="ctr"/>
            <a:r>
              <a:rPr lang="en-US" sz="1400" dirty="0">
                <a:solidFill>
                  <a:schemeClr val="bg1"/>
                </a:solidFill>
              </a:rPr>
              <a:t>files</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69" name="Right Brace 68">
            <a:extLst>
              <a:ext uri="{FF2B5EF4-FFF2-40B4-BE49-F238E27FC236}">
                <a16:creationId xmlns:a16="http://schemas.microsoft.com/office/drawing/2014/main" id="{CEBC8A4D-DB2B-7943-8026-7617E13EF547}"/>
              </a:ext>
            </a:extLst>
          </p:cNvPr>
          <p:cNvSpPr/>
          <p:nvPr/>
        </p:nvSpPr>
        <p:spPr bwMode="auto">
          <a:xfrm rot="16200000" flipH="1">
            <a:off x="5597707" y="4968178"/>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47E3364C-135D-494C-B8AD-55825C9FF7BA}"/>
              </a:ext>
            </a:extLst>
          </p:cNvPr>
          <p:cNvSpPr txBox="1"/>
          <p:nvPr/>
        </p:nvSpPr>
        <p:spPr>
          <a:xfrm>
            <a:off x="5006014" y="6398469"/>
            <a:ext cx="1529586" cy="338554"/>
          </a:xfrm>
          <a:prstGeom prst="rect">
            <a:avLst/>
          </a:prstGeom>
          <a:noFill/>
        </p:spPr>
        <p:txBody>
          <a:bodyPr wrap="none" rtlCol="0">
            <a:spAutoFit/>
          </a:bodyPr>
          <a:lstStyle/>
          <a:p>
            <a:r>
              <a:rPr lang="en-US" dirty="0">
                <a:solidFill>
                  <a:schemeClr val="bg1"/>
                </a:solidFill>
              </a:rPr>
              <a:t>Shuffle phase</a:t>
            </a:r>
          </a:p>
        </p:txBody>
      </p:sp>
      <p:sp>
        <p:nvSpPr>
          <p:cNvPr id="3" name="Rectangle 2">
            <a:extLst>
              <a:ext uri="{FF2B5EF4-FFF2-40B4-BE49-F238E27FC236}">
                <a16:creationId xmlns:a16="http://schemas.microsoft.com/office/drawing/2014/main" id="{50AF5E83-9118-6043-AFA3-63A1B914826D}"/>
              </a:ext>
            </a:extLst>
          </p:cNvPr>
          <p:cNvSpPr/>
          <p:nvPr/>
        </p:nvSpPr>
        <p:spPr bwMode="auto">
          <a:xfrm>
            <a:off x="7069000" y="3428346"/>
            <a:ext cx="760413" cy="2892864"/>
          </a:xfrm>
          <a:prstGeom prst="rect">
            <a:avLst/>
          </a:prstGeom>
          <a:solidFill>
            <a:schemeClr val="accent5">
              <a:alpha val="20000"/>
            </a:schemeClr>
          </a:solidFill>
          <a:ln w="22225" cap="flat" cmpd="sng" algn="ctr">
            <a:solidFill>
              <a:schemeClr val="accent2">
                <a:lumMod val="50000"/>
                <a:alpha val="52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25C677C6-7BB4-2B45-AF5D-8775412C9BA9}"/>
              </a:ext>
            </a:extLst>
          </p:cNvPr>
          <p:cNvSpPr txBox="1"/>
          <p:nvPr/>
        </p:nvSpPr>
        <p:spPr>
          <a:xfrm>
            <a:off x="110263" y="1381810"/>
            <a:ext cx="4042500" cy="923330"/>
          </a:xfrm>
          <a:prstGeom prst="rect">
            <a:avLst/>
          </a:prstGeom>
          <a:noFill/>
        </p:spPr>
        <p:txBody>
          <a:bodyPr wrap="square" rtlCol="0">
            <a:spAutoFit/>
          </a:bodyPr>
          <a:lstStyle/>
          <a:p>
            <a:r>
              <a:rPr lang="en-US" sz="1800" dirty="0">
                <a:solidFill>
                  <a:srgbClr val="002060"/>
                </a:solidFill>
              </a:rPr>
              <a:t>Reduce phase</a:t>
            </a:r>
            <a:r>
              <a:rPr lang="en-US" sz="1800" b="0" dirty="0">
                <a:solidFill>
                  <a:srgbClr val="002060"/>
                </a:solidFill>
              </a:rPr>
              <a:t>: After receiving all the needed key value pairs, it computes the reduce function.</a:t>
            </a:r>
          </a:p>
        </p:txBody>
      </p:sp>
    </p:spTree>
    <p:extLst>
      <p:ext uri="{BB962C8B-B14F-4D97-AF65-F5344CB8AC3E}">
        <p14:creationId xmlns:p14="http://schemas.microsoft.com/office/powerpoint/2010/main" val="23364190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497000" y="38191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2509700" y="379538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2497000" y="40477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2509700" y="402398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2497000" y="42763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2509700" y="425258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2497000" y="45049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2509700" y="448118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2497000" y="47335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2509700" y="470978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3640000" y="34620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3736838" y="35524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3640000" y="43002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3736838" y="43906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3640000" y="51384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3736838" y="522889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6916600" y="392079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7013438" y="401128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6916600" y="467962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7013438" y="476852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5316400" y="26238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5413238" y="271429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5240200" y="163321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5349738" y="1707823"/>
            <a:ext cx="771525" cy="460375"/>
          </a:xfrm>
          <a:prstGeom prst="rect">
            <a:avLst/>
          </a:prstGeom>
          <a:noFill/>
          <a:ln w="9525">
            <a:noFill/>
            <a:miter lim="800000"/>
            <a:headEnd/>
            <a:tailEnd/>
          </a:ln>
        </p:spPr>
        <p:txBody>
          <a:bodyPr wrap="none">
            <a:spAutoFit/>
          </a:bodyPr>
          <a:lstStyle/>
          <a:p>
            <a:pPr algn="ctr"/>
            <a:r>
              <a:rPr lang="en-US" sz="1200" b="0" dirty="0">
                <a:solidFill>
                  <a:schemeClr val="bg1"/>
                </a:solidFill>
              </a:rPr>
              <a:t>User</a:t>
            </a:r>
            <a:br>
              <a:rPr lang="en-US" sz="1200" b="0" dirty="0">
                <a:solidFill>
                  <a:schemeClr val="bg1"/>
                </a:solidFill>
              </a:rPr>
            </a:br>
            <a:r>
              <a:rPr lang="en-US" sz="1200" b="0" dirty="0">
                <a:solidFill>
                  <a:schemeClr val="bg1"/>
                </a:solidFill>
              </a:rPr>
              <a:t>Program</a:t>
            </a:r>
            <a:endParaRPr lang="en-US" b="0" dirty="0">
              <a:solidFill>
                <a:schemeClr val="bg1"/>
              </a:solidFill>
            </a:endParaRPr>
          </a:p>
        </p:txBody>
      </p:sp>
      <p:sp>
        <p:nvSpPr>
          <p:cNvPr id="28698" name="Rectangle 39"/>
          <p:cNvSpPr>
            <a:spLocks noChangeArrowheads="1"/>
          </p:cNvSpPr>
          <p:nvPr/>
        </p:nvSpPr>
        <p:spPr bwMode="auto">
          <a:xfrm>
            <a:off x="8440600" y="393349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8439013" y="391921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8440600" y="469073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8440600" y="467644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55450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56974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55450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56974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55450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56974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3106600" y="369061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3093900" y="385253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3093900" y="461929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3106600" y="439069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3106600" y="469073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4478200" y="369061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4478200" y="452722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4478200" y="536542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7754800" y="414939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7754800" y="490822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5849800" y="414939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5849800" y="452881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5849800" y="369061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5849800" y="36906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5849800" y="43002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5849800" y="506856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5545001" y="243331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4658381" y="283415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6136344" y="291035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5697400" y="224281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4478200" y="312387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5867400" y="312420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3116125" y="414781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4478200" y="426687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5784713" y="3964454"/>
            <a:ext cx="1152525" cy="261938"/>
          </a:xfrm>
          <a:prstGeom prst="rect">
            <a:avLst/>
          </a:prstGeom>
          <a:noFill/>
          <a:ln w="9525">
            <a:noFill/>
            <a:miter lim="800000"/>
            <a:headEnd/>
            <a:tailEnd/>
          </a:ln>
        </p:spPr>
        <p:txBody>
          <a:bodyPr wrap="none">
            <a:spAutoFit/>
          </a:bodyPr>
          <a:lstStyle/>
          <a:p>
            <a:r>
              <a:rPr lang="en-US" sz="1100" b="0" dirty="0">
                <a:solidFill>
                  <a:srgbClr val="FF0000"/>
                </a:solidFill>
              </a:rPr>
              <a:t>(5) remote read</a:t>
            </a:r>
          </a:p>
        </p:txBody>
      </p:sp>
      <p:sp>
        <p:nvSpPr>
          <p:cNvPr id="28737" name="TextBox 144"/>
          <p:cNvSpPr txBox="1">
            <a:spLocks noChangeArrowheads="1"/>
          </p:cNvSpPr>
          <p:nvPr/>
        </p:nvSpPr>
        <p:spPr bwMode="auto">
          <a:xfrm>
            <a:off x="7748450" y="388587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2497000" y="5600373"/>
            <a:ext cx="620713" cy="523875"/>
          </a:xfrm>
          <a:prstGeom prst="rect">
            <a:avLst/>
          </a:prstGeom>
          <a:noFill/>
          <a:ln w="9525">
            <a:noFill/>
            <a:miter lim="800000"/>
            <a:headEnd/>
            <a:tailEnd/>
          </a:ln>
        </p:spPr>
        <p:txBody>
          <a:bodyPr wrap="none">
            <a:spAutoFit/>
          </a:bodyPr>
          <a:lstStyle/>
          <a:p>
            <a:pPr algn="ctr"/>
            <a:r>
              <a:rPr lang="en-US" sz="1400" dirty="0">
                <a:solidFill>
                  <a:schemeClr val="bg1"/>
                </a:solidFill>
              </a:rPr>
              <a:t>Input</a:t>
            </a:r>
          </a:p>
          <a:p>
            <a:pPr algn="ctr"/>
            <a:r>
              <a:rPr lang="en-US" sz="1400" dirty="0">
                <a:solidFill>
                  <a:schemeClr val="bg1"/>
                </a:solidFill>
              </a:rPr>
              <a:t>files</a:t>
            </a:r>
          </a:p>
        </p:txBody>
      </p:sp>
      <p:sp>
        <p:nvSpPr>
          <p:cNvPr id="28739" name="TextBox 146"/>
          <p:cNvSpPr txBox="1">
            <a:spLocks noChangeArrowheads="1"/>
          </p:cNvSpPr>
          <p:nvPr/>
        </p:nvSpPr>
        <p:spPr bwMode="auto">
          <a:xfrm>
            <a:off x="3743188" y="5600373"/>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4879838" y="5600373"/>
            <a:ext cx="1655762" cy="523875"/>
          </a:xfrm>
          <a:prstGeom prst="rect">
            <a:avLst/>
          </a:prstGeom>
          <a:noFill/>
          <a:ln w="9525">
            <a:noFill/>
            <a:miter lim="800000"/>
            <a:headEnd/>
            <a:tailEnd/>
          </a:ln>
        </p:spPr>
        <p:txBody>
          <a:bodyPr wrap="none">
            <a:spAutoFit/>
          </a:bodyPr>
          <a:lstStyle/>
          <a:p>
            <a:pPr algn="ctr"/>
            <a:r>
              <a:rPr lang="en-US" sz="1400" dirty="0">
                <a:solidFill>
                  <a:schemeClr val="bg1"/>
                </a:solidFill>
              </a:rPr>
              <a:t>Intermediate files</a:t>
            </a:r>
          </a:p>
          <a:p>
            <a:pPr algn="ctr"/>
            <a:r>
              <a:rPr lang="en-US" sz="1400" dirty="0">
                <a:solidFill>
                  <a:schemeClr val="bg1"/>
                </a:solidFill>
              </a:rPr>
              <a:t>(on local disk)</a:t>
            </a:r>
          </a:p>
        </p:txBody>
      </p:sp>
      <p:sp>
        <p:nvSpPr>
          <p:cNvPr id="28741" name="TextBox 148"/>
          <p:cNvSpPr txBox="1">
            <a:spLocks noChangeArrowheads="1"/>
          </p:cNvSpPr>
          <p:nvPr/>
        </p:nvSpPr>
        <p:spPr bwMode="auto">
          <a:xfrm>
            <a:off x="7059475" y="5600373"/>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8280262" y="5600373"/>
            <a:ext cx="769938" cy="523875"/>
          </a:xfrm>
          <a:prstGeom prst="rect">
            <a:avLst/>
          </a:prstGeom>
          <a:noFill/>
          <a:ln w="9525">
            <a:noFill/>
            <a:miter lim="800000"/>
            <a:headEnd/>
            <a:tailEnd/>
          </a:ln>
        </p:spPr>
        <p:txBody>
          <a:bodyPr wrap="none">
            <a:spAutoFit/>
          </a:bodyPr>
          <a:lstStyle/>
          <a:p>
            <a:pPr algn="ctr"/>
            <a:r>
              <a:rPr lang="en-US" sz="1400" dirty="0">
                <a:solidFill>
                  <a:schemeClr val="bg1"/>
                </a:solidFill>
              </a:rPr>
              <a:t>Output</a:t>
            </a:r>
          </a:p>
          <a:p>
            <a:pPr algn="ctr"/>
            <a:r>
              <a:rPr lang="en-US" sz="1400" dirty="0">
                <a:solidFill>
                  <a:schemeClr val="bg1"/>
                </a:solidFill>
              </a:rPr>
              <a:t>files</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69" name="Right Brace 68">
            <a:extLst>
              <a:ext uri="{FF2B5EF4-FFF2-40B4-BE49-F238E27FC236}">
                <a16:creationId xmlns:a16="http://schemas.microsoft.com/office/drawing/2014/main" id="{CEBC8A4D-DB2B-7943-8026-7617E13EF547}"/>
              </a:ext>
            </a:extLst>
          </p:cNvPr>
          <p:cNvSpPr/>
          <p:nvPr/>
        </p:nvSpPr>
        <p:spPr bwMode="auto">
          <a:xfrm rot="16200000" flipH="1">
            <a:off x="5597707" y="4968178"/>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47E3364C-135D-494C-B8AD-55825C9FF7BA}"/>
              </a:ext>
            </a:extLst>
          </p:cNvPr>
          <p:cNvSpPr txBox="1"/>
          <p:nvPr/>
        </p:nvSpPr>
        <p:spPr>
          <a:xfrm>
            <a:off x="5006014" y="6398469"/>
            <a:ext cx="1529586" cy="338554"/>
          </a:xfrm>
          <a:prstGeom prst="rect">
            <a:avLst/>
          </a:prstGeom>
          <a:noFill/>
        </p:spPr>
        <p:txBody>
          <a:bodyPr wrap="none" rtlCol="0">
            <a:spAutoFit/>
          </a:bodyPr>
          <a:lstStyle/>
          <a:p>
            <a:r>
              <a:rPr lang="en-US" dirty="0">
                <a:solidFill>
                  <a:schemeClr val="bg1"/>
                </a:solidFill>
              </a:rPr>
              <a:t>Shuffle phase</a:t>
            </a:r>
          </a:p>
        </p:txBody>
      </p:sp>
      <p:sp>
        <p:nvSpPr>
          <p:cNvPr id="3" name="Rectangle 2">
            <a:extLst>
              <a:ext uri="{FF2B5EF4-FFF2-40B4-BE49-F238E27FC236}">
                <a16:creationId xmlns:a16="http://schemas.microsoft.com/office/drawing/2014/main" id="{50AF5E83-9118-6043-AFA3-63A1B914826D}"/>
              </a:ext>
            </a:extLst>
          </p:cNvPr>
          <p:cNvSpPr/>
          <p:nvPr/>
        </p:nvSpPr>
        <p:spPr bwMode="auto">
          <a:xfrm>
            <a:off x="7794488" y="3428346"/>
            <a:ext cx="1331912" cy="2892864"/>
          </a:xfrm>
          <a:prstGeom prst="rect">
            <a:avLst/>
          </a:prstGeom>
          <a:solidFill>
            <a:schemeClr val="accent5">
              <a:alpha val="20000"/>
            </a:schemeClr>
          </a:solidFill>
          <a:ln w="22225" cap="flat" cmpd="sng" algn="ctr">
            <a:solidFill>
              <a:schemeClr val="accent2">
                <a:lumMod val="50000"/>
                <a:alpha val="52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25C677C6-7BB4-2B45-AF5D-8775412C9BA9}"/>
              </a:ext>
            </a:extLst>
          </p:cNvPr>
          <p:cNvSpPr txBox="1"/>
          <p:nvPr/>
        </p:nvSpPr>
        <p:spPr>
          <a:xfrm>
            <a:off x="110263" y="1381810"/>
            <a:ext cx="4042500" cy="923330"/>
          </a:xfrm>
          <a:prstGeom prst="rect">
            <a:avLst/>
          </a:prstGeom>
          <a:noFill/>
        </p:spPr>
        <p:txBody>
          <a:bodyPr wrap="square" rtlCol="0">
            <a:spAutoFit/>
          </a:bodyPr>
          <a:lstStyle/>
          <a:p>
            <a:r>
              <a:rPr lang="en-US" sz="1800" dirty="0">
                <a:solidFill>
                  <a:srgbClr val="002060"/>
                </a:solidFill>
              </a:rPr>
              <a:t>(6) Write</a:t>
            </a:r>
            <a:r>
              <a:rPr lang="en-US" sz="1800" b="0" dirty="0">
                <a:solidFill>
                  <a:srgbClr val="002060"/>
                </a:solidFill>
              </a:rPr>
              <a:t>: The output of the reduce function is written (usually to HDFS, a distributed file system)</a:t>
            </a:r>
          </a:p>
        </p:txBody>
      </p:sp>
    </p:spTree>
    <p:extLst>
      <p:ext uri="{BB962C8B-B14F-4D97-AF65-F5344CB8AC3E}">
        <p14:creationId xmlns:p14="http://schemas.microsoft.com/office/powerpoint/2010/main" val="1168823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497000" y="38191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2509700" y="379538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2497000" y="40477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2509700" y="402398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2497000" y="42763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2509700" y="425258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2497000" y="45049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2509700" y="448118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2497000" y="47335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2509700" y="470978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3640000" y="34620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3736838" y="35524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3640000" y="43002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3736838" y="43906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3640000" y="51384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3736838" y="522889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6916600" y="392079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7013438" y="401128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6916600" y="467962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7013438" y="476852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5316400" y="26238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5413238" y="271429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5240200" y="163321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5349738" y="1707823"/>
            <a:ext cx="771525" cy="460375"/>
          </a:xfrm>
          <a:prstGeom prst="rect">
            <a:avLst/>
          </a:prstGeom>
          <a:noFill/>
          <a:ln w="9525">
            <a:noFill/>
            <a:miter lim="800000"/>
            <a:headEnd/>
            <a:tailEnd/>
          </a:ln>
        </p:spPr>
        <p:txBody>
          <a:bodyPr wrap="none">
            <a:spAutoFit/>
          </a:bodyPr>
          <a:lstStyle/>
          <a:p>
            <a:pPr algn="ctr"/>
            <a:r>
              <a:rPr lang="en-US" sz="1200" b="0" dirty="0">
                <a:solidFill>
                  <a:schemeClr val="bg1"/>
                </a:solidFill>
              </a:rPr>
              <a:t>User</a:t>
            </a:r>
            <a:br>
              <a:rPr lang="en-US" sz="1200" b="0" dirty="0">
                <a:solidFill>
                  <a:schemeClr val="bg1"/>
                </a:solidFill>
              </a:rPr>
            </a:br>
            <a:r>
              <a:rPr lang="en-US" sz="1200" b="0" dirty="0">
                <a:solidFill>
                  <a:schemeClr val="bg1"/>
                </a:solidFill>
              </a:rPr>
              <a:t>Program</a:t>
            </a:r>
            <a:endParaRPr lang="en-US" b="0" dirty="0">
              <a:solidFill>
                <a:schemeClr val="bg1"/>
              </a:solidFill>
            </a:endParaRPr>
          </a:p>
        </p:txBody>
      </p:sp>
      <p:sp>
        <p:nvSpPr>
          <p:cNvPr id="28698" name="Rectangle 39"/>
          <p:cNvSpPr>
            <a:spLocks noChangeArrowheads="1"/>
          </p:cNvSpPr>
          <p:nvPr/>
        </p:nvSpPr>
        <p:spPr bwMode="auto">
          <a:xfrm>
            <a:off x="8440600" y="393349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8439013" y="391921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8440600" y="469073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8440600" y="467644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55450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56974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55450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56974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55450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56974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3106600" y="369061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3093900" y="385253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3093900" y="461929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3106600" y="439069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3106600" y="469073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4478200" y="369061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4478200" y="452722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4478200" y="536542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7754800" y="414939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7754800" y="490822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5849800" y="414939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5849800" y="452881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5849800" y="369061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5849800" y="36906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5849800" y="43002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5849800" y="506856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5545001" y="243331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4658381" y="283415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6136344" y="291035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5697400" y="224281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4478200" y="312387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5867400" y="312420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3116125" y="414781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4478200" y="426687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5784713" y="3964454"/>
            <a:ext cx="1152525" cy="261938"/>
          </a:xfrm>
          <a:prstGeom prst="rect">
            <a:avLst/>
          </a:prstGeom>
          <a:noFill/>
          <a:ln w="9525">
            <a:noFill/>
            <a:miter lim="800000"/>
            <a:headEnd/>
            <a:tailEnd/>
          </a:ln>
        </p:spPr>
        <p:txBody>
          <a:bodyPr wrap="none">
            <a:spAutoFit/>
          </a:bodyPr>
          <a:lstStyle/>
          <a:p>
            <a:r>
              <a:rPr lang="en-US" sz="1100" b="0" dirty="0">
                <a:solidFill>
                  <a:srgbClr val="FF0000"/>
                </a:solidFill>
              </a:rPr>
              <a:t>(5) remote read</a:t>
            </a:r>
          </a:p>
        </p:txBody>
      </p:sp>
      <p:sp>
        <p:nvSpPr>
          <p:cNvPr id="28737" name="TextBox 144"/>
          <p:cNvSpPr txBox="1">
            <a:spLocks noChangeArrowheads="1"/>
          </p:cNvSpPr>
          <p:nvPr/>
        </p:nvSpPr>
        <p:spPr bwMode="auto">
          <a:xfrm>
            <a:off x="7748450" y="388587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2497000" y="5600373"/>
            <a:ext cx="620713" cy="523875"/>
          </a:xfrm>
          <a:prstGeom prst="rect">
            <a:avLst/>
          </a:prstGeom>
          <a:noFill/>
          <a:ln w="9525">
            <a:noFill/>
            <a:miter lim="800000"/>
            <a:headEnd/>
            <a:tailEnd/>
          </a:ln>
        </p:spPr>
        <p:txBody>
          <a:bodyPr wrap="none">
            <a:spAutoFit/>
          </a:bodyPr>
          <a:lstStyle/>
          <a:p>
            <a:pPr algn="ctr"/>
            <a:r>
              <a:rPr lang="en-US" sz="1400" dirty="0">
                <a:solidFill>
                  <a:schemeClr val="bg1"/>
                </a:solidFill>
              </a:rPr>
              <a:t>Input</a:t>
            </a:r>
          </a:p>
          <a:p>
            <a:pPr algn="ctr"/>
            <a:r>
              <a:rPr lang="en-US" sz="1400" dirty="0">
                <a:solidFill>
                  <a:schemeClr val="bg1"/>
                </a:solidFill>
              </a:rPr>
              <a:t>files</a:t>
            </a:r>
          </a:p>
        </p:txBody>
      </p:sp>
      <p:sp>
        <p:nvSpPr>
          <p:cNvPr id="28739" name="TextBox 146"/>
          <p:cNvSpPr txBox="1">
            <a:spLocks noChangeArrowheads="1"/>
          </p:cNvSpPr>
          <p:nvPr/>
        </p:nvSpPr>
        <p:spPr bwMode="auto">
          <a:xfrm>
            <a:off x="3743188" y="5600373"/>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4879838" y="5600373"/>
            <a:ext cx="1655762" cy="523875"/>
          </a:xfrm>
          <a:prstGeom prst="rect">
            <a:avLst/>
          </a:prstGeom>
          <a:noFill/>
          <a:ln w="9525">
            <a:noFill/>
            <a:miter lim="800000"/>
            <a:headEnd/>
            <a:tailEnd/>
          </a:ln>
        </p:spPr>
        <p:txBody>
          <a:bodyPr wrap="none">
            <a:spAutoFit/>
          </a:bodyPr>
          <a:lstStyle/>
          <a:p>
            <a:pPr algn="ctr"/>
            <a:r>
              <a:rPr lang="en-US" sz="1400" dirty="0">
                <a:solidFill>
                  <a:schemeClr val="bg1"/>
                </a:solidFill>
              </a:rPr>
              <a:t>Intermediate files</a:t>
            </a:r>
          </a:p>
          <a:p>
            <a:pPr algn="ctr"/>
            <a:r>
              <a:rPr lang="en-US" sz="1400" dirty="0">
                <a:solidFill>
                  <a:schemeClr val="bg1"/>
                </a:solidFill>
              </a:rPr>
              <a:t>(on local disk)</a:t>
            </a:r>
          </a:p>
        </p:txBody>
      </p:sp>
      <p:sp>
        <p:nvSpPr>
          <p:cNvPr id="28741" name="TextBox 148"/>
          <p:cNvSpPr txBox="1">
            <a:spLocks noChangeArrowheads="1"/>
          </p:cNvSpPr>
          <p:nvPr/>
        </p:nvSpPr>
        <p:spPr bwMode="auto">
          <a:xfrm>
            <a:off x="7059475" y="5600373"/>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8280262" y="5600373"/>
            <a:ext cx="769938" cy="523875"/>
          </a:xfrm>
          <a:prstGeom prst="rect">
            <a:avLst/>
          </a:prstGeom>
          <a:noFill/>
          <a:ln w="9525">
            <a:noFill/>
            <a:miter lim="800000"/>
            <a:headEnd/>
            <a:tailEnd/>
          </a:ln>
        </p:spPr>
        <p:txBody>
          <a:bodyPr wrap="none">
            <a:spAutoFit/>
          </a:bodyPr>
          <a:lstStyle/>
          <a:p>
            <a:pPr algn="ctr"/>
            <a:r>
              <a:rPr lang="en-US" sz="1400" dirty="0">
                <a:solidFill>
                  <a:schemeClr val="bg1"/>
                </a:solidFill>
              </a:rPr>
              <a:t>Output</a:t>
            </a:r>
          </a:p>
          <a:p>
            <a:pPr algn="ctr"/>
            <a:r>
              <a:rPr lang="en-US" sz="1400" dirty="0">
                <a:solidFill>
                  <a:schemeClr val="bg1"/>
                </a:solidFill>
              </a:rPr>
              <a:t>files</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69" name="Right Brace 68">
            <a:extLst>
              <a:ext uri="{FF2B5EF4-FFF2-40B4-BE49-F238E27FC236}">
                <a16:creationId xmlns:a16="http://schemas.microsoft.com/office/drawing/2014/main" id="{CEBC8A4D-DB2B-7943-8026-7617E13EF547}"/>
              </a:ext>
            </a:extLst>
          </p:cNvPr>
          <p:cNvSpPr/>
          <p:nvPr/>
        </p:nvSpPr>
        <p:spPr bwMode="auto">
          <a:xfrm rot="16200000" flipH="1">
            <a:off x="5597707" y="4968178"/>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47E3364C-135D-494C-B8AD-55825C9FF7BA}"/>
              </a:ext>
            </a:extLst>
          </p:cNvPr>
          <p:cNvSpPr txBox="1"/>
          <p:nvPr/>
        </p:nvSpPr>
        <p:spPr>
          <a:xfrm>
            <a:off x="5006014" y="6398469"/>
            <a:ext cx="1529586" cy="338554"/>
          </a:xfrm>
          <a:prstGeom prst="rect">
            <a:avLst/>
          </a:prstGeom>
          <a:noFill/>
        </p:spPr>
        <p:txBody>
          <a:bodyPr wrap="none" rtlCol="0">
            <a:spAutoFit/>
          </a:bodyPr>
          <a:lstStyle/>
          <a:p>
            <a:r>
              <a:rPr lang="en-US" dirty="0">
                <a:solidFill>
                  <a:schemeClr val="bg1"/>
                </a:solidFill>
              </a:rPr>
              <a:t>Shuffle phase</a:t>
            </a:r>
          </a:p>
        </p:txBody>
      </p:sp>
      <p:sp>
        <p:nvSpPr>
          <p:cNvPr id="3" name="Rectangle 2">
            <a:extLst>
              <a:ext uri="{FF2B5EF4-FFF2-40B4-BE49-F238E27FC236}">
                <a16:creationId xmlns:a16="http://schemas.microsoft.com/office/drawing/2014/main" id="{50AF5E83-9118-6043-AFA3-63A1B914826D}"/>
              </a:ext>
            </a:extLst>
          </p:cNvPr>
          <p:cNvSpPr/>
          <p:nvPr/>
        </p:nvSpPr>
        <p:spPr bwMode="auto">
          <a:xfrm>
            <a:off x="3690800" y="5634769"/>
            <a:ext cx="4200525" cy="1102253"/>
          </a:xfrm>
          <a:prstGeom prst="rect">
            <a:avLst/>
          </a:prstGeom>
          <a:solidFill>
            <a:schemeClr val="accent5">
              <a:alpha val="20000"/>
            </a:schemeClr>
          </a:solidFill>
          <a:ln w="22225" cap="flat" cmpd="sng" algn="ctr">
            <a:solidFill>
              <a:schemeClr val="accent2">
                <a:lumMod val="50000"/>
                <a:alpha val="52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25C677C6-7BB4-2B45-AF5D-8775412C9BA9}"/>
              </a:ext>
            </a:extLst>
          </p:cNvPr>
          <p:cNvSpPr txBox="1"/>
          <p:nvPr/>
        </p:nvSpPr>
        <p:spPr>
          <a:xfrm>
            <a:off x="168999" y="988963"/>
            <a:ext cx="4042500" cy="1754326"/>
          </a:xfrm>
          <a:prstGeom prst="rect">
            <a:avLst/>
          </a:prstGeom>
          <a:noFill/>
        </p:spPr>
        <p:txBody>
          <a:bodyPr wrap="square" rtlCol="0">
            <a:spAutoFit/>
          </a:bodyPr>
          <a:lstStyle/>
          <a:p>
            <a:r>
              <a:rPr lang="en-US" sz="1800" dirty="0">
                <a:solidFill>
                  <a:srgbClr val="002060"/>
                </a:solidFill>
              </a:rPr>
              <a:t>Clarification of “shuffle phase”</a:t>
            </a:r>
            <a:r>
              <a:rPr lang="en-US" sz="1800" b="0" dirty="0">
                <a:solidFill>
                  <a:srgbClr val="002060"/>
                </a:solidFill>
              </a:rPr>
              <a:t>: the “shuffle phase” is comprised of the local write and remote read steps. Thus, it happens partly on the map workers, and partly on the reduce workers.</a:t>
            </a:r>
          </a:p>
        </p:txBody>
      </p:sp>
    </p:spTree>
    <p:extLst>
      <p:ext uri="{BB962C8B-B14F-4D97-AF65-F5344CB8AC3E}">
        <p14:creationId xmlns:p14="http://schemas.microsoft.com/office/powerpoint/2010/main" val="1857453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4014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9909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4243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42195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971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3062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810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900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6482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7386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34305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5210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41894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42783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2133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22240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11430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12176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34432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34290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42005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41862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32004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33623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41290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9004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42005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32004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40370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8752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6591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44180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6591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40386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32004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32004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8100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5783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9431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23439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24201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7526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6336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6339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6576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7766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5052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33956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71600" y="5267325"/>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2617788" y="5267325"/>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3754438" y="5267325"/>
            <a:ext cx="1655762" cy="523875"/>
          </a:xfrm>
          <a:prstGeom prst="rect">
            <a:avLst/>
          </a:prstGeom>
          <a:noFill/>
          <a:ln w="9525">
            <a:noFill/>
            <a:miter lim="800000"/>
            <a:headEnd/>
            <a:tailEnd/>
          </a:ln>
        </p:spPr>
        <p:txBody>
          <a:bodyPr wrap="none">
            <a:spAutoFit/>
          </a:bodyPr>
          <a:lstStyle/>
          <a:p>
            <a:pPr algn="ctr"/>
            <a:r>
              <a:rPr lang="en-US" sz="1400">
                <a:solidFill>
                  <a:schemeClr val="bg1"/>
                </a:solidFill>
              </a:rPr>
              <a:t>Intermediate files</a:t>
            </a:r>
          </a:p>
          <a:p>
            <a:pPr algn="ctr"/>
            <a:r>
              <a:rPr lang="en-US" sz="1400">
                <a:solidFill>
                  <a:schemeClr val="bg1"/>
                </a:solidFill>
              </a:rPr>
              <a:t>(on local disk)</a:t>
            </a:r>
          </a:p>
        </p:txBody>
      </p:sp>
      <p:sp>
        <p:nvSpPr>
          <p:cNvPr id="28741" name="TextBox 148"/>
          <p:cNvSpPr txBox="1">
            <a:spLocks noChangeArrowheads="1"/>
          </p:cNvSpPr>
          <p:nvPr/>
        </p:nvSpPr>
        <p:spPr bwMode="auto">
          <a:xfrm>
            <a:off x="5934075" y="5267325"/>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7315200" y="5267325"/>
            <a:ext cx="769938" cy="523875"/>
          </a:xfrm>
          <a:prstGeom prst="rect">
            <a:avLst/>
          </a:prstGeom>
          <a:noFill/>
          <a:ln w="9525">
            <a:noFill/>
            <a:miter lim="800000"/>
            <a:headEnd/>
            <a:tailEnd/>
          </a:ln>
        </p:spPr>
        <p:txBody>
          <a:bodyPr wrap="none">
            <a:spAutoFit/>
          </a:bodyPr>
          <a:lstStyle/>
          <a:p>
            <a:pPr algn="ctr"/>
            <a:r>
              <a:rPr lang="en-US" sz="1400">
                <a:solidFill>
                  <a:schemeClr val="bg1"/>
                </a:solidFill>
              </a:rPr>
              <a:t>Output</a:t>
            </a:r>
          </a:p>
          <a:p>
            <a:pPr algn="ctr"/>
            <a:r>
              <a:rPr lang="en-US" sz="140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2" name="TextBox 1">
            <a:extLst>
              <a:ext uri="{FF2B5EF4-FFF2-40B4-BE49-F238E27FC236}">
                <a16:creationId xmlns:a16="http://schemas.microsoft.com/office/drawing/2014/main" id="{E7F45550-AADE-834B-9815-21178743D511}"/>
              </a:ext>
            </a:extLst>
          </p:cNvPr>
          <p:cNvSpPr txBox="1"/>
          <p:nvPr/>
        </p:nvSpPr>
        <p:spPr>
          <a:xfrm>
            <a:off x="303414" y="5809249"/>
            <a:ext cx="7968848" cy="338554"/>
          </a:xfrm>
          <a:prstGeom prst="rect">
            <a:avLst/>
          </a:prstGeom>
          <a:noFill/>
        </p:spPr>
        <p:txBody>
          <a:bodyPr wrap="none" rtlCol="0">
            <a:spAutoFit/>
          </a:bodyPr>
          <a:lstStyle/>
          <a:p>
            <a:r>
              <a:rPr lang="en-US" b="0" dirty="0">
                <a:solidFill>
                  <a:schemeClr val="bg1"/>
                </a:solidFill>
              </a:rPr>
              <a:t>Q: What disadvantages are there if the size of each split (or chunk) is too big or small?</a:t>
            </a:r>
          </a:p>
        </p:txBody>
      </p:sp>
    </p:spTree>
    <p:extLst>
      <p:ext uri="{BB962C8B-B14F-4D97-AF65-F5344CB8AC3E}">
        <p14:creationId xmlns:p14="http://schemas.microsoft.com/office/powerpoint/2010/main" val="16839448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4014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9909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4243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42195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971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3062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810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900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6482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7386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34305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5210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41894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42783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2133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22240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11430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12176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34432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34290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42005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41862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32004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33623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41290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9004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42005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32004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40370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8752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6591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44180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6591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40386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32004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32004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8100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5783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9431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23439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24201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7526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6336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6339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6576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7766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5052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33956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71600" y="5267325"/>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2617788" y="5267325"/>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3754438" y="5267325"/>
            <a:ext cx="1655762" cy="523875"/>
          </a:xfrm>
          <a:prstGeom prst="rect">
            <a:avLst/>
          </a:prstGeom>
          <a:noFill/>
          <a:ln w="9525">
            <a:noFill/>
            <a:miter lim="800000"/>
            <a:headEnd/>
            <a:tailEnd/>
          </a:ln>
        </p:spPr>
        <p:txBody>
          <a:bodyPr wrap="none">
            <a:spAutoFit/>
          </a:bodyPr>
          <a:lstStyle/>
          <a:p>
            <a:pPr algn="ctr"/>
            <a:r>
              <a:rPr lang="en-US" sz="1400">
                <a:solidFill>
                  <a:schemeClr val="bg1"/>
                </a:solidFill>
              </a:rPr>
              <a:t>Intermediate files</a:t>
            </a:r>
          </a:p>
          <a:p>
            <a:pPr algn="ctr"/>
            <a:r>
              <a:rPr lang="en-US" sz="1400">
                <a:solidFill>
                  <a:schemeClr val="bg1"/>
                </a:solidFill>
              </a:rPr>
              <a:t>(on local disk)</a:t>
            </a:r>
          </a:p>
        </p:txBody>
      </p:sp>
      <p:sp>
        <p:nvSpPr>
          <p:cNvPr id="28741" name="TextBox 148"/>
          <p:cNvSpPr txBox="1">
            <a:spLocks noChangeArrowheads="1"/>
          </p:cNvSpPr>
          <p:nvPr/>
        </p:nvSpPr>
        <p:spPr bwMode="auto">
          <a:xfrm>
            <a:off x="5934075" y="5267325"/>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7315200" y="5267325"/>
            <a:ext cx="769938" cy="523875"/>
          </a:xfrm>
          <a:prstGeom prst="rect">
            <a:avLst/>
          </a:prstGeom>
          <a:noFill/>
          <a:ln w="9525">
            <a:noFill/>
            <a:miter lim="800000"/>
            <a:headEnd/>
            <a:tailEnd/>
          </a:ln>
        </p:spPr>
        <p:txBody>
          <a:bodyPr wrap="none">
            <a:spAutoFit/>
          </a:bodyPr>
          <a:lstStyle/>
          <a:p>
            <a:pPr algn="ctr"/>
            <a:r>
              <a:rPr lang="en-US" sz="1400">
                <a:solidFill>
                  <a:schemeClr val="bg1"/>
                </a:solidFill>
              </a:rPr>
              <a:t>Output</a:t>
            </a:r>
          </a:p>
          <a:p>
            <a:pPr algn="ctr"/>
            <a:r>
              <a:rPr lang="en-US" sz="140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2" name="TextBox 1">
            <a:extLst>
              <a:ext uri="{FF2B5EF4-FFF2-40B4-BE49-F238E27FC236}">
                <a16:creationId xmlns:a16="http://schemas.microsoft.com/office/drawing/2014/main" id="{E7F45550-AADE-834B-9815-21178743D511}"/>
              </a:ext>
            </a:extLst>
          </p:cNvPr>
          <p:cNvSpPr txBox="1"/>
          <p:nvPr/>
        </p:nvSpPr>
        <p:spPr>
          <a:xfrm>
            <a:off x="303415" y="5809249"/>
            <a:ext cx="8535786" cy="830997"/>
          </a:xfrm>
          <a:prstGeom prst="rect">
            <a:avLst/>
          </a:prstGeom>
          <a:noFill/>
        </p:spPr>
        <p:txBody>
          <a:bodyPr wrap="square" rtlCol="0">
            <a:spAutoFit/>
          </a:bodyPr>
          <a:lstStyle/>
          <a:p>
            <a:r>
              <a:rPr lang="en-US" b="0" dirty="0">
                <a:solidFill>
                  <a:schemeClr val="bg1"/>
                </a:solidFill>
              </a:rPr>
              <a:t>Q: What disadvantages are there if the size of each split (or chunk) is too big or small?</a:t>
            </a:r>
          </a:p>
          <a:p>
            <a:r>
              <a:rPr lang="en-US" b="0" dirty="0">
                <a:solidFill>
                  <a:schemeClr val="bg1"/>
                </a:solidFill>
              </a:rPr>
              <a:t>A: Too big: limited parallelism. Too small: high overhead (master node may be overwhelmed by scheduling work)</a:t>
            </a:r>
          </a:p>
        </p:txBody>
      </p:sp>
    </p:spTree>
    <p:extLst>
      <p:ext uri="{BB962C8B-B14F-4D97-AF65-F5344CB8AC3E}">
        <p14:creationId xmlns:p14="http://schemas.microsoft.com/office/powerpoint/2010/main" val="3870588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1FD757-A22F-5C40-B1FA-FF7FF047DBD6}"/>
              </a:ext>
            </a:extLst>
          </p:cNvPr>
          <p:cNvSpPr>
            <a:spLocks noGrp="1"/>
          </p:cNvSpPr>
          <p:nvPr>
            <p:ph idx="1"/>
          </p:nvPr>
        </p:nvSpPr>
        <p:spPr>
          <a:xfrm>
            <a:off x="152400" y="1143000"/>
            <a:ext cx="8915400" cy="5105400"/>
          </a:xfrm>
        </p:spPr>
        <p:txBody>
          <a:bodyPr/>
          <a:lstStyle/>
          <a:p>
            <a:r>
              <a:rPr lang="en-SG" dirty="0"/>
              <a:t>No lecture next week</a:t>
            </a:r>
          </a:p>
          <a:p>
            <a:r>
              <a:rPr lang="en-SG" dirty="0"/>
              <a:t>My office hours: Fri 2pm - 3pm in COM3-02-22, or Zoom </a:t>
            </a:r>
            <a:br>
              <a:rPr lang="en-SG" dirty="0"/>
            </a:br>
            <a:r>
              <a:rPr lang="en-SG" sz="1800" dirty="0"/>
              <a:t>(</a:t>
            </a:r>
            <a:r>
              <a:rPr lang="en-SG" sz="1800" dirty="0">
                <a:hlinkClick r:id="rId2"/>
              </a:rPr>
              <a:t>https://nus-sg.zoom.us/j/8351366217?pwd=RTNDU1dtY0VKVGx0YmpvLzF1T1ZsQT09</a:t>
            </a:r>
            <a:r>
              <a:rPr lang="en-SG" sz="1800" dirty="0"/>
              <a:t>)</a:t>
            </a:r>
          </a:p>
          <a:p>
            <a:r>
              <a:rPr lang="en-SG" dirty="0"/>
              <a:t>Tutorials will also be recorded (links will be on Canvas home page, same with the lectures)</a:t>
            </a:r>
            <a:endParaRPr lang="en-US" dirty="0"/>
          </a:p>
        </p:txBody>
      </p:sp>
      <p:sp>
        <p:nvSpPr>
          <p:cNvPr id="3" name="Title 2">
            <a:extLst>
              <a:ext uri="{FF2B5EF4-FFF2-40B4-BE49-F238E27FC236}">
                <a16:creationId xmlns:a16="http://schemas.microsoft.com/office/drawing/2014/main" id="{665B4597-EA3C-364C-8369-F2412426EC2B}"/>
              </a:ext>
            </a:extLst>
          </p:cNvPr>
          <p:cNvSpPr>
            <a:spLocks noGrp="1"/>
          </p:cNvSpPr>
          <p:nvPr>
            <p:ph type="title"/>
          </p:nvPr>
        </p:nvSpPr>
        <p:spPr/>
        <p:txBody>
          <a:bodyPr/>
          <a:lstStyle/>
          <a:p>
            <a:r>
              <a:rPr lang="en-US" dirty="0"/>
              <a:t>Announcements</a:t>
            </a:r>
          </a:p>
        </p:txBody>
      </p:sp>
      <p:sp>
        <p:nvSpPr>
          <p:cNvPr id="4" name="Slide Number Placeholder 3">
            <a:extLst>
              <a:ext uri="{FF2B5EF4-FFF2-40B4-BE49-F238E27FC236}">
                <a16:creationId xmlns:a16="http://schemas.microsoft.com/office/drawing/2014/main" id="{4D0A4237-0E67-B54C-B4E0-33F608630D02}"/>
              </a:ext>
            </a:extLst>
          </p:cNvPr>
          <p:cNvSpPr>
            <a:spLocks noGrp="1"/>
          </p:cNvSpPr>
          <p:nvPr>
            <p:ph type="sldNum" sz="quarter" idx="10"/>
          </p:nvPr>
        </p:nvSpPr>
        <p:spPr/>
        <p:txBody>
          <a:bodyPr/>
          <a:lstStyle/>
          <a:p>
            <a:fld id="{95C605C4-1F5B-4B2B-8458-3FC432AF1FAC}" type="slidenum">
              <a:rPr lang="en-US" smtClean="0"/>
              <a:t>2</a:t>
            </a:fld>
            <a:endParaRPr lang="en-US"/>
          </a:p>
        </p:txBody>
      </p:sp>
      <p:pic>
        <p:nvPicPr>
          <p:cNvPr id="6" name="Picture 5">
            <a:extLst>
              <a:ext uri="{FF2B5EF4-FFF2-40B4-BE49-F238E27FC236}">
                <a16:creationId xmlns:a16="http://schemas.microsoft.com/office/drawing/2014/main" id="{BA462712-9A74-FF47-949C-43E64801F768}"/>
              </a:ext>
            </a:extLst>
          </p:cNvPr>
          <p:cNvPicPr>
            <a:picLocks noChangeAspect="1"/>
          </p:cNvPicPr>
          <p:nvPr/>
        </p:nvPicPr>
        <p:blipFill>
          <a:blip r:embed="rId3"/>
          <a:stretch>
            <a:fillRect/>
          </a:stretch>
        </p:blipFill>
        <p:spPr>
          <a:xfrm>
            <a:off x="1371601" y="3429000"/>
            <a:ext cx="5167266" cy="3429000"/>
          </a:xfrm>
          <a:prstGeom prst="rect">
            <a:avLst/>
          </a:prstGeom>
        </p:spPr>
      </p:pic>
    </p:spTree>
    <p:extLst>
      <p:ext uri="{BB962C8B-B14F-4D97-AF65-F5344CB8AC3E}">
        <p14:creationId xmlns:p14="http://schemas.microsoft.com/office/powerpoint/2010/main" val="37784000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075D06-EFB5-9D4A-83D8-13CE572E6C1B}"/>
              </a:ext>
            </a:extLst>
          </p:cNvPr>
          <p:cNvSpPr>
            <a:spLocks noGrp="1"/>
          </p:cNvSpPr>
          <p:nvPr>
            <p:ph idx="1"/>
          </p:nvPr>
        </p:nvSpPr>
        <p:spPr>
          <a:xfrm>
            <a:off x="304800" y="1600201"/>
            <a:ext cx="4724400" cy="5121274"/>
          </a:xfrm>
        </p:spPr>
        <p:txBody>
          <a:bodyPr>
            <a:normAutofit fontScale="85000" lnSpcReduction="10000"/>
          </a:bodyPr>
          <a:lstStyle/>
          <a:p>
            <a:r>
              <a:rPr lang="en-US" dirty="0"/>
              <a:t>These terms can get confusing, please be clear on them</a:t>
            </a:r>
          </a:p>
          <a:p>
            <a:r>
              <a:rPr lang="en-US" dirty="0"/>
              <a:t>A </a:t>
            </a:r>
            <a:r>
              <a:rPr lang="en-US" b="1" dirty="0"/>
              <a:t>worker</a:t>
            </a:r>
            <a:r>
              <a:rPr lang="en-US" dirty="0"/>
              <a:t> is a component of the cluster that performs storage and processing tasks (you can loosely think of it as a physical machine)</a:t>
            </a:r>
          </a:p>
          <a:p>
            <a:r>
              <a:rPr lang="en-US" b="1" dirty="0"/>
              <a:t>Map Task</a:t>
            </a:r>
            <a:r>
              <a:rPr lang="en-US" dirty="0"/>
              <a:t> is a basic unit of work; it is typically 128MB. At the beginning the input is broken into splits of 128MB. A map task is a </a:t>
            </a:r>
            <a:r>
              <a:rPr lang="en-US" b="1" u="sng" dirty="0"/>
              <a:t>job </a:t>
            </a:r>
            <a:r>
              <a:rPr lang="en-US" u="sng" dirty="0"/>
              <a:t>requiring to process one split; not a worker</a:t>
            </a:r>
            <a:r>
              <a:rPr lang="en-US" dirty="0"/>
              <a:t>.</a:t>
            </a:r>
          </a:p>
          <a:p>
            <a:r>
              <a:rPr lang="en-US" u="sng" dirty="0"/>
              <a:t>A single worker</a:t>
            </a:r>
            <a:r>
              <a:rPr lang="en-US" b="1" u="sng" dirty="0"/>
              <a:t> </a:t>
            </a:r>
            <a:r>
              <a:rPr lang="en-US" u="sng" dirty="0"/>
              <a:t>can handle multiple map tasks</a:t>
            </a:r>
            <a:r>
              <a:rPr lang="en-US" dirty="0"/>
              <a:t>. Typically, when a worker completes a map task (e.g. split 0), it is re-assigned to another task (e.g. split 3)</a:t>
            </a:r>
          </a:p>
        </p:txBody>
      </p:sp>
      <p:sp>
        <p:nvSpPr>
          <p:cNvPr id="3" name="Title 2">
            <a:extLst>
              <a:ext uri="{FF2B5EF4-FFF2-40B4-BE49-F238E27FC236}">
                <a16:creationId xmlns:a16="http://schemas.microsoft.com/office/drawing/2014/main" id="{1FDF56F6-2562-7A41-8DD4-01D4D55D780C}"/>
              </a:ext>
            </a:extLst>
          </p:cNvPr>
          <p:cNvSpPr>
            <a:spLocks noGrp="1"/>
          </p:cNvSpPr>
          <p:nvPr>
            <p:ph type="title"/>
          </p:nvPr>
        </p:nvSpPr>
        <p:spPr/>
        <p:txBody>
          <a:bodyPr/>
          <a:lstStyle/>
          <a:p>
            <a:r>
              <a:rPr lang="en-US" dirty="0"/>
              <a:t>Important Clarifications: Map Task, Mapper, Map Function?</a:t>
            </a:r>
          </a:p>
        </p:txBody>
      </p:sp>
      <p:sp>
        <p:nvSpPr>
          <p:cNvPr id="4" name="Slide Number Placeholder 3">
            <a:extLst>
              <a:ext uri="{FF2B5EF4-FFF2-40B4-BE49-F238E27FC236}">
                <a16:creationId xmlns:a16="http://schemas.microsoft.com/office/drawing/2014/main" id="{C014B7DE-B446-3D42-8DDA-39B7E649B9F9}"/>
              </a:ext>
            </a:extLst>
          </p:cNvPr>
          <p:cNvSpPr>
            <a:spLocks noGrp="1"/>
          </p:cNvSpPr>
          <p:nvPr>
            <p:ph type="sldNum" sz="quarter" idx="10"/>
          </p:nvPr>
        </p:nvSpPr>
        <p:spPr/>
        <p:txBody>
          <a:bodyPr/>
          <a:lstStyle/>
          <a:p>
            <a:fld id="{95C605C4-1F5B-4B2B-8458-3FC432AF1FAC}" type="slidenum">
              <a:rPr lang="en-US" smtClean="0"/>
              <a:t>20</a:t>
            </a:fld>
            <a:endParaRPr lang="en-US"/>
          </a:p>
        </p:txBody>
      </p:sp>
      <p:pic>
        <p:nvPicPr>
          <p:cNvPr id="5" name="Picture 4">
            <a:extLst>
              <a:ext uri="{FF2B5EF4-FFF2-40B4-BE49-F238E27FC236}">
                <a16:creationId xmlns:a16="http://schemas.microsoft.com/office/drawing/2014/main" id="{65E849BA-991B-5647-B3C9-E981635D94F4}"/>
              </a:ext>
            </a:extLst>
          </p:cNvPr>
          <p:cNvPicPr>
            <a:picLocks noChangeAspect="1"/>
          </p:cNvPicPr>
          <p:nvPr/>
        </p:nvPicPr>
        <p:blipFill>
          <a:blip r:embed="rId2"/>
          <a:stretch>
            <a:fillRect/>
          </a:stretch>
        </p:blipFill>
        <p:spPr>
          <a:xfrm>
            <a:off x="5181600" y="2723044"/>
            <a:ext cx="3666067" cy="2478712"/>
          </a:xfrm>
          <a:prstGeom prst="rect">
            <a:avLst/>
          </a:prstGeom>
        </p:spPr>
      </p:pic>
    </p:spTree>
    <p:extLst>
      <p:ext uri="{BB962C8B-B14F-4D97-AF65-F5344CB8AC3E}">
        <p14:creationId xmlns:p14="http://schemas.microsoft.com/office/powerpoint/2010/main" val="82127582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075D06-EFB5-9D4A-83D8-13CE572E6C1B}"/>
              </a:ext>
            </a:extLst>
          </p:cNvPr>
          <p:cNvSpPr>
            <a:spLocks noGrp="1"/>
          </p:cNvSpPr>
          <p:nvPr>
            <p:ph idx="1"/>
          </p:nvPr>
        </p:nvSpPr>
        <p:spPr>
          <a:xfrm>
            <a:off x="304800" y="1600201"/>
            <a:ext cx="4724400" cy="5121274"/>
          </a:xfrm>
        </p:spPr>
        <p:txBody>
          <a:bodyPr>
            <a:normAutofit/>
          </a:bodyPr>
          <a:lstStyle/>
          <a:p>
            <a:r>
              <a:rPr lang="en-US" b="1" dirty="0"/>
              <a:t>A “mapper” or “reducer” </a:t>
            </a:r>
            <a:r>
              <a:rPr lang="en-US" dirty="0"/>
              <a:t>will generally refer to </a:t>
            </a:r>
            <a:r>
              <a:rPr lang="en-US" u="sng" dirty="0"/>
              <a:t>the process executing a map or reduce task, not to physical machines / workers</a:t>
            </a:r>
            <a:r>
              <a:rPr lang="en-US" dirty="0"/>
              <a:t>. </a:t>
            </a:r>
          </a:p>
          <a:p>
            <a:r>
              <a:rPr lang="en-US" dirty="0"/>
              <a:t>E.g. in this diagram there are 5 map tasks, and thus 5 mappers, but only 3 workers.</a:t>
            </a:r>
          </a:p>
        </p:txBody>
      </p:sp>
      <p:sp>
        <p:nvSpPr>
          <p:cNvPr id="3" name="Title 2">
            <a:extLst>
              <a:ext uri="{FF2B5EF4-FFF2-40B4-BE49-F238E27FC236}">
                <a16:creationId xmlns:a16="http://schemas.microsoft.com/office/drawing/2014/main" id="{1FDF56F6-2562-7A41-8DD4-01D4D55D780C}"/>
              </a:ext>
            </a:extLst>
          </p:cNvPr>
          <p:cNvSpPr>
            <a:spLocks noGrp="1"/>
          </p:cNvSpPr>
          <p:nvPr>
            <p:ph type="title"/>
          </p:nvPr>
        </p:nvSpPr>
        <p:spPr/>
        <p:txBody>
          <a:bodyPr/>
          <a:lstStyle/>
          <a:p>
            <a:r>
              <a:rPr lang="en-US" dirty="0"/>
              <a:t>Important Clarifications: Map Task, Mapper, Map Function?</a:t>
            </a:r>
          </a:p>
        </p:txBody>
      </p:sp>
      <p:sp>
        <p:nvSpPr>
          <p:cNvPr id="4" name="Slide Number Placeholder 3">
            <a:extLst>
              <a:ext uri="{FF2B5EF4-FFF2-40B4-BE49-F238E27FC236}">
                <a16:creationId xmlns:a16="http://schemas.microsoft.com/office/drawing/2014/main" id="{C014B7DE-B446-3D42-8DDA-39B7E649B9F9}"/>
              </a:ext>
            </a:extLst>
          </p:cNvPr>
          <p:cNvSpPr>
            <a:spLocks noGrp="1"/>
          </p:cNvSpPr>
          <p:nvPr>
            <p:ph type="sldNum" sz="quarter" idx="10"/>
          </p:nvPr>
        </p:nvSpPr>
        <p:spPr/>
        <p:txBody>
          <a:bodyPr/>
          <a:lstStyle/>
          <a:p>
            <a:fld id="{95C605C4-1F5B-4B2B-8458-3FC432AF1FAC}" type="slidenum">
              <a:rPr lang="en-US" smtClean="0"/>
              <a:t>21</a:t>
            </a:fld>
            <a:endParaRPr lang="en-US"/>
          </a:p>
        </p:txBody>
      </p:sp>
      <p:pic>
        <p:nvPicPr>
          <p:cNvPr id="5" name="Picture 4">
            <a:extLst>
              <a:ext uri="{FF2B5EF4-FFF2-40B4-BE49-F238E27FC236}">
                <a16:creationId xmlns:a16="http://schemas.microsoft.com/office/drawing/2014/main" id="{65E849BA-991B-5647-B3C9-E981635D94F4}"/>
              </a:ext>
            </a:extLst>
          </p:cNvPr>
          <p:cNvPicPr>
            <a:picLocks noChangeAspect="1"/>
          </p:cNvPicPr>
          <p:nvPr/>
        </p:nvPicPr>
        <p:blipFill>
          <a:blip r:embed="rId2"/>
          <a:stretch>
            <a:fillRect/>
          </a:stretch>
        </p:blipFill>
        <p:spPr>
          <a:xfrm>
            <a:off x="5181600" y="2723044"/>
            <a:ext cx="3666067" cy="2478712"/>
          </a:xfrm>
          <a:prstGeom prst="rect">
            <a:avLst/>
          </a:prstGeom>
        </p:spPr>
      </p:pic>
    </p:spTree>
    <p:extLst>
      <p:ext uri="{BB962C8B-B14F-4D97-AF65-F5344CB8AC3E}">
        <p14:creationId xmlns:p14="http://schemas.microsoft.com/office/powerpoint/2010/main" val="273702986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075D06-EFB5-9D4A-83D8-13CE572E6C1B}"/>
              </a:ext>
            </a:extLst>
          </p:cNvPr>
          <p:cNvSpPr>
            <a:spLocks noGrp="1"/>
          </p:cNvSpPr>
          <p:nvPr>
            <p:ph idx="1"/>
          </p:nvPr>
        </p:nvSpPr>
        <p:spPr>
          <a:xfrm>
            <a:off x="304800" y="1600201"/>
            <a:ext cx="4724400" cy="5121274"/>
          </a:xfrm>
        </p:spPr>
        <p:txBody>
          <a:bodyPr>
            <a:normAutofit/>
          </a:bodyPr>
          <a:lstStyle/>
          <a:p>
            <a:r>
              <a:rPr lang="en-US" b="1" dirty="0"/>
              <a:t>“Map Function”</a:t>
            </a:r>
            <a:r>
              <a:rPr lang="en-US" dirty="0"/>
              <a:t> is a single call to the user-defined </a:t>
            </a:r>
            <a:br>
              <a:rPr lang="en-US" dirty="0"/>
            </a:br>
            <a:r>
              <a:rPr lang="en-US" b="1" dirty="0">
                <a:solidFill>
                  <a:srgbClr val="FF0000"/>
                </a:solidFill>
              </a:rPr>
              <a:t>map</a:t>
            </a:r>
            <a:r>
              <a:rPr lang="en-US" dirty="0"/>
              <a:t> (k</a:t>
            </a:r>
            <a:r>
              <a:rPr lang="en-US" baseline="-25000" dirty="0"/>
              <a:t>1</a:t>
            </a:r>
            <a:r>
              <a:rPr lang="en-US" dirty="0"/>
              <a:t>, v</a:t>
            </a:r>
            <a:r>
              <a:rPr lang="en-US" baseline="-25000" dirty="0"/>
              <a:t>1</a:t>
            </a:r>
            <a:r>
              <a:rPr lang="en-US" dirty="0"/>
              <a:t>) </a:t>
            </a:r>
            <a:r>
              <a:rPr lang="en-US" dirty="0">
                <a:cs typeface="Arial" charset="0"/>
              </a:rPr>
              <a:t>→ List(k</a:t>
            </a:r>
            <a:r>
              <a:rPr lang="en-US" baseline="-25000" dirty="0"/>
              <a:t>2</a:t>
            </a:r>
            <a:r>
              <a:rPr lang="en-US" dirty="0">
                <a:cs typeface="Arial" charset="0"/>
              </a:rPr>
              <a:t>, v</a:t>
            </a:r>
            <a:r>
              <a:rPr lang="en-US" baseline="-25000" dirty="0"/>
              <a:t>2</a:t>
            </a:r>
            <a:r>
              <a:rPr lang="en-US" dirty="0">
                <a:cs typeface="Arial" charset="0"/>
              </a:rPr>
              <a:t>) </a:t>
            </a:r>
            <a:r>
              <a:rPr lang="en-US" dirty="0"/>
              <a:t>function. </a:t>
            </a:r>
          </a:p>
          <a:p>
            <a:r>
              <a:rPr lang="en-US" dirty="0"/>
              <a:t>Note that a </a:t>
            </a:r>
            <a:r>
              <a:rPr lang="en-US" u="sng" dirty="0"/>
              <a:t>single map task can involve many calls to such a map function</a:t>
            </a:r>
            <a:r>
              <a:rPr lang="en-US" dirty="0"/>
              <a:t>: e.g. within a 128MB split, there will often be many (key, value) pairs, each of which will produce one call to a map function.</a:t>
            </a:r>
          </a:p>
        </p:txBody>
      </p:sp>
      <p:sp>
        <p:nvSpPr>
          <p:cNvPr id="3" name="Title 2">
            <a:extLst>
              <a:ext uri="{FF2B5EF4-FFF2-40B4-BE49-F238E27FC236}">
                <a16:creationId xmlns:a16="http://schemas.microsoft.com/office/drawing/2014/main" id="{1FDF56F6-2562-7A41-8DD4-01D4D55D780C}"/>
              </a:ext>
            </a:extLst>
          </p:cNvPr>
          <p:cNvSpPr>
            <a:spLocks noGrp="1"/>
          </p:cNvSpPr>
          <p:nvPr>
            <p:ph type="title"/>
          </p:nvPr>
        </p:nvSpPr>
        <p:spPr/>
        <p:txBody>
          <a:bodyPr/>
          <a:lstStyle/>
          <a:p>
            <a:r>
              <a:rPr lang="en-US" dirty="0"/>
              <a:t>Important Clarifications: Map Task, Mapper, Map Function?</a:t>
            </a:r>
          </a:p>
        </p:txBody>
      </p:sp>
      <p:sp>
        <p:nvSpPr>
          <p:cNvPr id="4" name="Slide Number Placeholder 3">
            <a:extLst>
              <a:ext uri="{FF2B5EF4-FFF2-40B4-BE49-F238E27FC236}">
                <a16:creationId xmlns:a16="http://schemas.microsoft.com/office/drawing/2014/main" id="{C014B7DE-B446-3D42-8DDA-39B7E649B9F9}"/>
              </a:ext>
            </a:extLst>
          </p:cNvPr>
          <p:cNvSpPr>
            <a:spLocks noGrp="1"/>
          </p:cNvSpPr>
          <p:nvPr>
            <p:ph type="sldNum" sz="quarter" idx="10"/>
          </p:nvPr>
        </p:nvSpPr>
        <p:spPr/>
        <p:txBody>
          <a:bodyPr/>
          <a:lstStyle/>
          <a:p>
            <a:fld id="{95C605C4-1F5B-4B2B-8458-3FC432AF1FAC}" type="slidenum">
              <a:rPr lang="en-US" smtClean="0"/>
              <a:t>22</a:t>
            </a:fld>
            <a:endParaRPr lang="en-US"/>
          </a:p>
        </p:txBody>
      </p:sp>
      <p:pic>
        <p:nvPicPr>
          <p:cNvPr id="5" name="Picture 4">
            <a:extLst>
              <a:ext uri="{FF2B5EF4-FFF2-40B4-BE49-F238E27FC236}">
                <a16:creationId xmlns:a16="http://schemas.microsoft.com/office/drawing/2014/main" id="{65E849BA-991B-5647-B3C9-E981635D94F4}"/>
              </a:ext>
            </a:extLst>
          </p:cNvPr>
          <p:cNvPicPr>
            <a:picLocks noChangeAspect="1"/>
          </p:cNvPicPr>
          <p:nvPr/>
        </p:nvPicPr>
        <p:blipFill>
          <a:blip r:embed="rId3"/>
          <a:stretch>
            <a:fillRect/>
          </a:stretch>
        </p:blipFill>
        <p:spPr>
          <a:xfrm>
            <a:off x="5181600" y="2723044"/>
            <a:ext cx="3666067" cy="2478712"/>
          </a:xfrm>
          <a:prstGeom prst="rect">
            <a:avLst/>
          </a:prstGeom>
        </p:spPr>
      </p:pic>
    </p:spTree>
    <p:extLst>
      <p:ext uri="{BB962C8B-B14F-4D97-AF65-F5344CB8AC3E}">
        <p14:creationId xmlns:p14="http://schemas.microsoft.com/office/powerpoint/2010/main" val="216967944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more details…</a:t>
            </a:r>
          </a:p>
        </p:txBody>
      </p:sp>
      <p:sp>
        <p:nvSpPr>
          <p:cNvPr id="4" name="Slide Number Placeholder 3"/>
          <p:cNvSpPr>
            <a:spLocks noGrp="1"/>
          </p:cNvSpPr>
          <p:nvPr>
            <p:ph type="sldNum" sz="quarter" idx="10"/>
          </p:nvPr>
        </p:nvSpPr>
        <p:spPr/>
        <p:txBody>
          <a:bodyPr/>
          <a:lstStyle/>
          <a:p>
            <a:fld id="{95C605C4-1F5B-4B2B-8458-3FC432AF1FAC}" type="slidenum">
              <a:rPr lang="en-US" smtClean="0"/>
              <a:t>23</a:t>
            </a:fld>
            <a:endParaRPr lang="en-US"/>
          </a:p>
        </p:txBody>
      </p:sp>
      <p:pic>
        <p:nvPicPr>
          <p:cNvPr id="10" name="Picture 9">
            <a:extLst>
              <a:ext uri="{FF2B5EF4-FFF2-40B4-BE49-F238E27FC236}">
                <a16:creationId xmlns:a16="http://schemas.microsoft.com/office/drawing/2014/main" id="{811F7BF1-EB3C-3E48-B6FB-26FA57785508}"/>
              </a:ext>
            </a:extLst>
          </p:cNvPr>
          <p:cNvPicPr>
            <a:picLocks noChangeAspect="1"/>
          </p:cNvPicPr>
          <p:nvPr/>
        </p:nvPicPr>
        <p:blipFill>
          <a:blip r:embed="rId3"/>
          <a:stretch>
            <a:fillRect/>
          </a:stretch>
        </p:blipFill>
        <p:spPr>
          <a:xfrm>
            <a:off x="2330450" y="3114675"/>
            <a:ext cx="4127500" cy="3606800"/>
          </a:xfrm>
          <a:prstGeom prst="rect">
            <a:avLst/>
          </a:prstGeom>
        </p:spPr>
      </p:pic>
      <p:sp>
        <p:nvSpPr>
          <p:cNvPr id="13" name="Content Placeholder 2">
            <a:extLst>
              <a:ext uri="{FF2B5EF4-FFF2-40B4-BE49-F238E27FC236}">
                <a16:creationId xmlns:a16="http://schemas.microsoft.com/office/drawing/2014/main" id="{475562AD-6563-DD4A-A6C8-58C1DB98A403}"/>
              </a:ext>
            </a:extLst>
          </p:cNvPr>
          <p:cNvSpPr txBox="1">
            <a:spLocks/>
          </p:cNvSpPr>
          <p:nvPr/>
        </p:nvSpPr>
        <p:spPr bwMode="auto">
          <a:xfrm>
            <a:off x="457200" y="1143000"/>
            <a:ext cx="8620735" cy="4063388"/>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dirty="0"/>
              <a:t>Barrier between map and reduce phases</a:t>
            </a:r>
          </a:p>
          <a:p>
            <a:pPr lvl="1"/>
            <a:r>
              <a:rPr lang="en-US" b="0" kern="0" dirty="0"/>
              <a:t>Necessary, otherwise the reduce phase might compute the wrong answer</a:t>
            </a:r>
          </a:p>
          <a:p>
            <a:pPr lvl="1"/>
            <a:r>
              <a:rPr lang="en-US" b="0" kern="0" dirty="0"/>
              <a:t>Note that the shuffle phase can begin copying intermediate data earlier</a:t>
            </a:r>
          </a:p>
          <a:p>
            <a:r>
              <a:rPr lang="en-US" b="0" kern="0" dirty="0"/>
              <a:t>If a reduce task handles multiple keys, it will process these keys in sorted order</a:t>
            </a:r>
          </a:p>
        </p:txBody>
      </p:sp>
    </p:spTree>
    <p:extLst>
      <p:ext uri="{BB962C8B-B14F-4D97-AF65-F5344CB8AC3E}">
        <p14:creationId xmlns:p14="http://schemas.microsoft.com/office/powerpoint/2010/main" val="14689709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itle 3"/>
          <p:cNvSpPr txBox="1">
            <a:spLocks/>
          </p:cNvSpPr>
          <p:nvPr/>
        </p:nvSpPr>
        <p:spPr>
          <a:xfrm>
            <a:off x="115586" y="914400"/>
            <a:ext cx="9144000" cy="3200400"/>
          </a:xfrm>
          <a:prstGeom prst="rect">
            <a:avLst/>
          </a:prstGeom>
          <a:solidFill>
            <a:schemeClr val="bg1">
              <a:alpha val="6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marL="514350" indent="-514350">
              <a:buAutoNum type="arabicPeriod"/>
            </a:pPr>
            <a:r>
              <a:rPr lang="en-US" dirty="0">
                <a:solidFill>
                  <a:schemeClr val="tx1"/>
                </a:solidFill>
                <a:latin typeface="+mn-lt"/>
              </a:rPr>
              <a:t>MapReduce</a:t>
            </a:r>
          </a:p>
          <a:p>
            <a:pPr marL="971480" lvl="1" indent="-514350">
              <a:buFont typeface="+mj-lt"/>
              <a:buAutoNum type="alphaLcPeriod"/>
            </a:pPr>
            <a:r>
              <a:rPr lang="en-US" b="0" dirty="0">
                <a:solidFill>
                  <a:schemeClr val="tx1"/>
                </a:solidFill>
                <a:latin typeface="+mn-lt"/>
              </a:rPr>
              <a:t>Basic MapReduce</a:t>
            </a:r>
          </a:p>
          <a:p>
            <a:pPr marL="971480" lvl="1" indent="-514350">
              <a:buFont typeface="+mj-lt"/>
              <a:buAutoNum type="alphaLcPeriod"/>
            </a:pPr>
            <a:r>
              <a:rPr lang="en-US" u="sng" dirty="0">
                <a:latin typeface="+mn-lt"/>
              </a:rPr>
              <a:t>Partition and Combiner</a:t>
            </a:r>
          </a:p>
          <a:p>
            <a:pPr marL="971480" lvl="1" indent="-514350">
              <a:buFont typeface="+mj-lt"/>
              <a:buAutoNum type="alphaLcPeriod"/>
            </a:pPr>
            <a:r>
              <a:rPr lang="en-US" b="0" dirty="0">
                <a:solidFill>
                  <a:schemeClr val="tx1"/>
                </a:solidFill>
                <a:latin typeface="+mn-lt"/>
              </a:rPr>
              <a:t>Examples</a:t>
            </a:r>
          </a:p>
          <a:p>
            <a:pPr marL="971480" lvl="1" indent="-514350">
              <a:buFont typeface="+mj-lt"/>
              <a:buAutoNum type="alphaLcPeriod"/>
            </a:pPr>
            <a:r>
              <a:rPr lang="en-US" b="0" dirty="0">
                <a:latin typeface="+mn-lt"/>
              </a:rPr>
              <a:t>Secondary Sort</a:t>
            </a:r>
            <a:endParaRPr lang="en-US" b="0" dirty="0">
              <a:solidFill>
                <a:schemeClr val="tx1"/>
              </a:solidFill>
              <a:latin typeface="+mn-lt"/>
            </a:endParaRPr>
          </a:p>
          <a:p>
            <a:pPr marL="514350" indent="-514350">
              <a:buAutoNum type="arabicPeriod"/>
            </a:pPr>
            <a:r>
              <a:rPr lang="en-US" b="0" dirty="0">
                <a:solidFill>
                  <a:schemeClr val="tx1"/>
                </a:solidFill>
                <a:latin typeface="+mn-lt"/>
              </a:rPr>
              <a:t>Hadoop File System</a:t>
            </a:r>
          </a:p>
        </p:txBody>
      </p:sp>
    </p:spTree>
    <p:extLst>
      <p:ext uri="{BB962C8B-B14F-4D97-AF65-F5344CB8AC3E}">
        <p14:creationId xmlns:p14="http://schemas.microsoft.com/office/powerpoint/2010/main" val="3014775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Writing MapReduce Programs</a:t>
            </a:r>
          </a:p>
        </p:txBody>
      </p:sp>
      <p:sp>
        <p:nvSpPr>
          <p:cNvPr id="23555" name="Rectangle 3"/>
          <p:cNvSpPr>
            <a:spLocks noGrp="1" noChangeArrowheads="1"/>
          </p:cNvSpPr>
          <p:nvPr>
            <p:ph type="body" idx="1"/>
          </p:nvPr>
        </p:nvSpPr>
        <p:spPr/>
        <p:txBody>
          <a:bodyPr/>
          <a:lstStyle/>
          <a:p>
            <a:pPr>
              <a:lnSpc>
                <a:spcPct val="90000"/>
              </a:lnSpc>
            </a:pPr>
            <a:r>
              <a:rPr lang="en-US" dirty="0"/>
              <a:t>Programmers specify two functions:</a:t>
            </a:r>
          </a:p>
          <a:p>
            <a:pPr lvl="1">
              <a:lnSpc>
                <a:spcPct val="90000"/>
              </a:lnSpc>
              <a:buFont typeface="Wingdings" pitchFamily="2" charset="2"/>
              <a:buNone/>
            </a:pPr>
            <a:r>
              <a:rPr lang="en-US" b="1" dirty="0">
                <a:solidFill>
                  <a:srgbClr val="FF0000"/>
                </a:solidFill>
              </a:rPr>
              <a:t>map</a:t>
            </a:r>
            <a:r>
              <a:rPr lang="en-US" dirty="0"/>
              <a:t> (k</a:t>
            </a:r>
            <a:r>
              <a:rPr lang="en-US" baseline="-25000" dirty="0"/>
              <a:t>1</a:t>
            </a:r>
            <a:r>
              <a:rPr lang="en-US" dirty="0"/>
              <a:t>, v</a:t>
            </a:r>
            <a:r>
              <a:rPr lang="en-US" baseline="-25000" dirty="0"/>
              <a:t>1</a:t>
            </a:r>
            <a:r>
              <a:rPr lang="en-US" dirty="0"/>
              <a:t>) </a:t>
            </a:r>
            <a:r>
              <a:rPr lang="en-US" dirty="0">
                <a:cs typeface="Arial" charset="0"/>
              </a:rPr>
              <a:t>→ List(k</a:t>
            </a:r>
            <a:r>
              <a:rPr lang="en-US" baseline="-25000" dirty="0"/>
              <a:t>2</a:t>
            </a:r>
            <a:r>
              <a:rPr lang="en-US" dirty="0">
                <a:cs typeface="Arial" charset="0"/>
              </a:rPr>
              <a:t>, v</a:t>
            </a:r>
            <a:r>
              <a:rPr lang="en-US" baseline="-25000" dirty="0"/>
              <a:t>2</a:t>
            </a:r>
            <a:r>
              <a:rPr lang="en-US" dirty="0">
                <a:cs typeface="Arial" charset="0"/>
              </a:rPr>
              <a:t>)</a:t>
            </a:r>
          </a:p>
          <a:p>
            <a:pPr lvl="1">
              <a:lnSpc>
                <a:spcPct val="90000"/>
              </a:lnSpc>
              <a:buFont typeface="Wingdings" pitchFamily="2" charset="2"/>
              <a:buNone/>
            </a:pPr>
            <a:r>
              <a:rPr lang="en-US" b="1" dirty="0">
                <a:solidFill>
                  <a:srgbClr val="FF0000"/>
                </a:solidFill>
                <a:cs typeface="Arial" charset="0"/>
              </a:rPr>
              <a:t>reduce</a:t>
            </a:r>
            <a:r>
              <a:rPr lang="en-US" dirty="0">
                <a:cs typeface="Arial" charset="0"/>
              </a:rPr>
              <a:t> (k</a:t>
            </a:r>
            <a:r>
              <a:rPr lang="en-US" baseline="-25000" dirty="0"/>
              <a:t>2</a:t>
            </a:r>
            <a:r>
              <a:rPr lang="en-US" dirty="0">
                <a:cs typeface="Arial" charset="0"/>
              </a:rPr>
              <a:t>, List(v</a:t>
            </a:r>
            <a:r>
              <a:rPr lang="en-US" baseline="-25000" dirty="0"/>
              <a:t>2</a:t>
            </a:r>
            <a:r>
              <a:rPr lang="en-US" dirty="0">
                <a:cs typeface="Arial" charset="0"/>
              </a:rPr>
              <a:t>)) → List(k</a:t>
            </a:r>
            <a:r>
              <a:rPr lang="en-US" baseline="-25000" dirty="0"/>
              <a:t>3</a:t>
            </a:r>
            <a:r>
              <a:rPr lang="en-US" dirty="0">
                <a:cs typeface="Arial" charset="0"/>
              </a:rPr>
              <a:t>, v</a:t>
            </a:r>
            <a:r>
              <a:rPr lang="en-US" baseline="-25000" dirty="0"/>
              <a:t>3</a:t>
            </a:r>
            <a:r>
              <a:rPr lang="en-US" dirty="0">
                <a:cs typeface="Arial" charset="0"/>
              </a:rPr>
              <a:t>)</a:t>
            </a:r>
          </a:p>
          <a:p>
            <a:pPr lvl="1">
              <a:lnSpc>
                <a:spcPct val="90000"/>
              </a:lnSpc>
            </a:pPr>
            <a:r>
              <a:rPr lang="en-US" dirty="0">
                <a:cs typeface="Arial" charset="0"/>
              </a:rPr>
              <a:t>All values with the same key are reduced together</a:t>
            </a:r>
          </a:p>
          <a:p>
            <a:pPr>
              <a:lnSpc>
                <a:spcPct val="90000"/>
              </a:lnSpc>
            </a:pPr>
            <a:r>
              <a:rPr lang="en-US" dirty="0">
                <a:cs typeface="Arial" charset="0"/>
              </a:rPr>
              <a:t>The execution framework handles everything else…</a:t>
            </a:r>
          </a:p>
          <a:p>
            <a:pPr>
              <a:lnSpc>
                <a:spcPct val="90000"/>
              </a:lnSpc>
            </a:pPr>
            <a:r>
              <a:rPr lang="en-US" dirty="0">
                <a:cs typeface="Arial" charset="0"/>
              </a:rPr>
              <a:t>Not quite…usually, programmers </a:t>
            </a:r>
            <a:r>
              <a:rPr lang="en-US" b="1" dirty="0">
                <a:cs typeface="Arial" charset="0"/>
              </a:rPr>
              <a:t>optionally </a:t>
            </a:r>
            <a:r>
              <a:rPr lang="en-US" dirty="0">
                <a:cs typeface="Arial" charset="0"/>
              </a:rPr>
              <a:t>also specify</a:t>
            </a:r>
          </a:p>
          <a:p>
            <a:pPr lvl="1">
              <a:lnSpc>
                <a:spcPct val="90000"/>
              </a:lnSpc>
              <a:buFont typeface="Wingdings" pitchFamily="2" charset="2"/>
              <a:buNone/>
            </a:pPr>
            <a:r>
              <a:rPr lang="en-US" b="1" dirty="0">
                <a:solidFill>
                  <a:srgbClr val="FF0000"/>
                </a:solidFill>
                <a:cs typeface="Arial" charset="0"/>
              </a:rPr>
              <a:t>partition</a:t>
            </a:r>
            <a:r>
              <a:rPr lang="en-US" dirty="0">
                <a:cs typeface="Arial" charset="0"/>
              </a:rPr>
              <a:t>, and</a:t>
            </a:r>
            <a:r>
              <a:rPr lang="en-US" b="1" dirty="0">
                <a:solidFill>
                  <a:srgbClr val="FF0000"/>
                </a:solidFill>
                <a:cs typeface="Arial" charset="0"/>
              </a:rPr>
              <a:t> combine</a:t>
            </a:r>
            <a:r>
              <a:rPr lang="en-US" dirty="0">
                <a:cs typeface="Arial" charset="0"/>
              </a:rPr>
              <a:t> functions</a:t>
            </a:r>
          </a:p>
          <a:p>
            <a:pPr lvl="1">
              <a:lnSpc>
                <a:spcPct val="90000"/>
              </a:lnSpc>
            </a:pPr>
            <a:r>
              <a:rPr lang="en-US" dirty="0">
                <a:cs typeface="Arial" charset="0"/>
              </a:rPr>
              <a:t>These are an optional optimization to reduce network traffic</a:t>
            </a:r>
          </a:p>
        </p:txBody>
      </p:sp>
      <p:sp>
        <p:nvSpPr>
          <p:cNvPr id="2" name="Slide Number Placeholder 1"/>
          <p:cNvSpPr>
            <a:spLocks noGrp="1"/>
          </p:cNvSpPr>
          <p:nvPr>
            <p:ph type="sldNum" sz="quarter" idx="10"/>
          </p:nvPr>
        </p:nvSpPr>
        <p:spPr/>
        <p:txBody>
          <a:bodyPr/>
          <a:lstStyle/>
          <a:p>
            <a:fld id="{95C605C4-1F5B-4B2B-8458-3FC432AF1FAC}" type="slidenum">
              <a:rPr lang="en-US" smtClean="0"/>
              <a:t>25</a:t>
            </a:fld>
            <a:endParaRPr lang="en-US"/>
          </a:p>
        </p:txBody>
      </p:sp>
    </p:spTree>
    <p:extLst>
      <p:ext uri="{BB962C8B-B14F-4D97-AF65-F5344CB8AC3E}">
        <p14:creationId xmlns:p14="http://schemas.microsoft.com/office/powerpoint/2010/main" val="34932463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76DFCA-2F9D-2C44-83A2-5088F5217BE1}"/>
              </a:ext>
            </a:extLst>
          </p:cNvPr>
          <p:cNvPicPr>
            <a:picLocks noChangeAspect="1"/>
          </p:cNvPicPr>
          <p:nvPr/>
        </p:nvPicPr>
        <p:blipFill>
          <a:blip r:embed="rId3"/>
          <a:stretch>
            <a:fillRect/>
          </a:stretch>
        </p:blipFill>
        <p:spPr>
          <a:xfrm>
            <a:off x="381000" y="845859"/>
            <a:ext cx="6161989" cy="3820666"/>
          </a:xfrm>
          <a:prstGeom prst="rect">
            <a:avLst/>
          </a:prstGeom>
        </p:spPr>
      </p:pic>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Partition Step</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p:txBody>
          <a:bodyPr/>
          <a:lstStyle/>
          <a:p>
            <a:fld id="{95C605C4-1F5B-4B2B-8458-3FC432AF1FAC}" type="slidenum">
              <a:rPr lang="en-US" smtClean="0"/>
              <a:t>26</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26</a:t>
            </a:fld>
            <a:endParaRPr lang="en-US"/>
          </a:p>
        </p:txBody>
      </p:sp>
      <p:sp>
        <p:nvSpPr>
          <p:cNvPr id="13" name="Rectangle 12">
            <a:extLst>
              <a:ext uri="{FF2B5EF4-FFF2-40B4-BE49-F238E27FC236}">
                <a16:creationId xmlns:a16="http://schemas.microsoft.com/office/drawing/2014/main" id="{49942180-0920-B648-8679-D115112CFF8E}"/>
              </a:ext>
            </a:extLst>
          </p:cNvPr>
          <p:cNvSpPr/>
          <p:nvPr/>
        </p:nvSpPr>
        <p:spPr bwMode="auto">
          <a:xfrm>
            <a:off x="4038600" y="1524000"/>
            <a:ext cx="685800" cy="2667000"/>
          </a:xfrm>
          <a:prstGeom prst="rect">
            <a:avLst/>
          </a:prstGeom>
          <a:solidFill>
            <a:srgbClr val="FF0000">
              <a:alpha val="22000"/>
            </a:srgbClr>
          </a:solidFill>
          <a:ln w="444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6" name="Rectangle 3">
            <a:extLst>
              <a:ext uri="{FF2B5EF4-FFF2-40B4-BE49-F238E27FC236}">
                <a16:creationId xmlns:a16="http://schemas.microsoft.com/office/drawing/2014/main" id="{7A43736A-68F3-8E42-9B8F-BDDA83C793BC}"/>
              </a:ext>
            </a:extLst>
          </p:cNvPr>
          <p:cNvSpPr txBox="1">
            <a:spLocks noChangeArrowheads="1"/>
          </p:cNvSpPr>
          <p:nvPr/>
        </p:nvSpPr>
        <p:spPr bwMode="auto">
          <a:xfrm>
            <a:off x="381000" y="4632867"/>
            <a:ext cx="8763000" cy="2088607"/>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a:lnSpc>
                <a:spcPct val="90000"/>
              </a:lnSpc>
            </a:pPr>
            <a:r>
              <a:rPr lang="en-US" b="0" kern="0" dirty="0">
                <a:cs typeface="Arial" charset="0"/>
              </a:rPr>
              <a:t>Note that key A went to reducer 1, and key B went to reducer 2</a:t>
            </a:r>
          </a:p>
          <a:p>
            <a:pPr>
              <a:lnSpc>
                <a:spcPct val="90000"/>
              </a:lnSpc>
            </a:pPr>
            <a:r>
              <a:rPr lang="en-US" b="0" kern="0" dirty="0">
                <a:cs typeface="Arial" charset="0"/>
              </a:rPr>
              <a:t>By default, the assignment of keys to reducers is determined by a </a:t>
            </a:r>
            <a:r>
              <a:rPr lang="en-US" kern="0" dirty="0">
                <a:cs typeface="Arial" charset="0"/>
              </a:rPr>
              <a:t>hash function</a:t>
            </a:r>
          </a:p>
          <a:p>
            <a:pPr lvl="1">
              <a:lnSpc>
                <a:spcPct val="90000"/>
              </a:lnSpc>
            </a:pPr>
            <a:r>
              <a:rPr lang="en-US" b="0" dirty="0">
                <a:cs typeface="Arial" charset="0"/>
              </a:rPr>
              <a:t>e.g., key </a:t>
            </a:r>
            <a:r>
              <a:rPr lang="en-US" b="0" i="1" dirty="0">
                <a:cs typeface="Arial" charset="0"/>
              </a:rPr>
              <a:t>k </a:t>
            </a:r>
            <a:r>
              <a:rPr lang="en-US" b="0" dirty="0">
                <a:cs typeface="Arial" charset="0"/>
              </a:rPr>
              <a:t>goes to reducer: (hash(</a:t>
            </a:r>
            <a:r>
              <a:rPr lang="en-US" b="0" i="1" dirty="0">
                <a:cs typeface="Arial" charset="0"/>
              </a:rPr>
              <a:t>k</a:t>
            </a:r>
            <a:r>
              <a:rPr lang="en-US" b="0" dirty="0">
                <a:cs typeface="Arial" charset="0"/>
              </a:rPr>
              <a:t>) mod </a:t>
            </a:r>
            <a:r>
              <a:rPr lang="en-US" b="0" i="1" dirty="0" err="1">
                <a:cs typeface="Arial" charset="0"/>
              </a:rPr>
              <a:t>num_reducers</a:t>
            </a:r>
            <a:r>
              <a:rPr lang="en-US" b="0" i="1" dirty="0">
                <a:cs typeface="Arial" charset="0"/>
              </a:rPr>
              <a:t>)</a:t>
            </a:r>
          </a:p>
          <a:p>
            <a:pPr>
              <a:lnSpc>
                <a:spcPct val="90000"/>
              </a:lnSpc>
            </a:pPr>
            <a:br>
              <a:rPr lang="en-US" b="0" dirty="0">
                <a:cs typeface="Arial" charset="0"/>
              </a:rPr>
            </a:br>
            <a:br>
              <a:rPr lang="en-US" b="0" dirty="0">
                <a:cs typeface="Arial" charset="0"/>
              </a:rPr>
            </a:br>
            <a:endParaRPr lang="en-US" b="0" dirty="0">
              <a:cs typeface="Arial" charset="0"/>
            </a:endParaRPr>
          </a:p>
          <a:p>
            <a:pPr>
              <a:lnSpc>
                <a:spcPct val="90000"/>
              </a:lnSpc>
            </a:pPr>
            <a:endParaRPr lang="en-US" b="0" kern="0" dirty="0">
              <a:cs typeface="Arial" charset="0"/>
            </a:endParaRPr>
          </a:p>
        </p:txBody>
      </p:sp>
      <p:sp>
        <p:nvSpPr>
          <p:cNvPr id="21" name="TextBox 20">
            <a:extLst>
              <a:ext uri="{FF2B5EF4-FFF2-40B4-BE49-F238E27FC236}">
                <a16:creationId xmlns:a16="http://schemas.microsoft.com/office/drawing/2014/main" id="{242D35DA-8B42-5741-B59E-4CC998C4ED4B}"/>
              </a:ext>
            </a:extLst>
          </p:cNvPr>
          <p:cNvSpPr txBox="1"/>
          <p:nvPr/>
        </p:nvSpPr>
        <p:spPr>
          <a:xfrm>
            <a:off x="4343400" y="5235631"/>
            <a:ext cx="367408" cy="338554"/>
          </a:xfrm>
          <a:prstGeom prst="rect">
            <a:avLst/>
          </a:prstGeom>
          <a:noFill/>
        </p:spPr>
        <p:txBody>
          <a:bodyPr wrap="none" rtlCol="0">
            <a:spAutoFit/>
          </a:bodyPr>
          <a:lstStyle/>
          <a:p>
            <a:r>
              <a:rPr lang="en-US" dirty="0">
                <a:solidFill>
                  <a:srgbClr val="00B050"/>
                </a:solidFill>
              </a:rPr>
              <a:t>%</a:t>
            </a:r>
          </a:p>
        </p:txBody>
      </p:sp>
      <p:grpSp>
        <p:nvGrpSpPr>
          <p:cNvPr id="9" name="Group 8">
            <a:extLst>
              <a:ext uri="{FF2B5EF4-FFF2-40B4-BE49-F238E27FC236}">
                <a16:creationId xmlns:a16="http://schemas.microsoft.com/office/drawing/2014/main" id="{49B25225-E098-D24A-A260-F042E5F9D1D0}"/>
              </a:ext>
            </a:extLst>
          </p:cNvPr>
          <p:cNvGrpSpPr/>
          <p:nvPr/>
        </p:nvGrpSpPr>
        <p:grpSpPr>
          <a:xfrm>
            <a:off x="2774872" y="6109701"/>
            <a:ext cx="644603" cy="493297"/>
            <a:chOff x="1796331" y="3048731"/>
            <a:chExt cx="644603" cy="493297"/>
          </a:xfrm>
        </p:grpSpPr>
        <p:sp>
          <p:nvSpPr>
            <p:cNvPr id="10" name="Rectangle 9">
              <a:extLst>
                <a:ext uri="{FF2B5EF4-FFF2-40B4-BE49-F238E27FC236}">
                  <a16:creationId xmlns:a16="http://schemas.microsoft.com/office/drawing/2014/main" id="{3BCCEDF9-74FB-5143-841B-2DE597715177}"/>
                </a:ext>
              </a:extLst>
            </p:cNvPr>
            <p:cNvSpPr/>
            <p:nvPr/>
          </p:nvSpPr>
          <p:spPr bwMode="auto">
            <a:xfrm>
              <a:off x="1796331" y="3048731"/>
              <a:ext cx="644603"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5451094-2AF4-074B-948D-B2C30EF068B8}"/>
                </a:ext>
              </a:extLst>
            </p:cNvPr>
            <p:cNvSpPr txBox="1"/>
            <p:nvPr/>
          </p:nvSpPr>
          <p:spPr>
            <a:xfrm>
              <a:off x="1812236" y="3111762"/>
              <a:ext cx="628698" cy="338554"/>
            </a:xfrm>
            <a:prstGeom prst="rect">
              <a:avLst/>
            </a:prstGeom>
            <a:noFill/>
          </p:spPr>
          <p:txBody>
            <a:bodyPr wrap="none" rtlCol="0">
              <a:spAutoFit/>
            </a:bodyPr>
            <a:lstStyle/>
            <a:p>
              <a:r>
                <a:rPr lang="en-US" b="0" i="1" dirty="0">
                  <a:solidFill>
                    <a:schemeClr val="bg1"/>
                  </a:solidFill>
                </a:rPr>
                <a:t>hash</a:t>
              </a:r>
            </a:p>
          </p:txBody>
        </p:sp>
      </p:grpSp>
      <p:cxnSp>
        <p:nvCxnSpPr>
          <p:cNvPr id="12" name="Straight Connector 11">
            <a:extLst>
              <a:ext uri="{FF2B5EF4-FFF2-40B4-BE49-F238E27FC236}">
                <a16:creationId xmlns:a16="http://schemas.microsoft.com/office/drawing/2014/main" id="{3BBA0BD5-951E-D04A-A3C4-3F31507E2A04}"/>
              </a:ext>
            </a:extLst>
          </p:cNvPr>
          <p:cNvCxnSpPr>
            <a:cxnSpLocks/>
          </p:cNvCxnSpPr>
          <p:nvPr/>
        </p:nvCxnSpPr>
        <p:spPr bwMode="auto">
          <a:xfrm flipV="1">
            <a:off x="2486872" y="6356350"/>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2" name="TextBox 1">
            <a:extLst>
              <a:ext uri="{FF2B5EF4-FFF2-40B4-BE49-F238E27FC236}">
                <a16:creationId xmlns:a16="http://schemas.microsoft.com/office/drawing/2014/main" id="{9985B8A3-A050-A049-B285-FF39D1B9DC19}"/>
              </a:ext>
            </a:extLst>
          </p:cNvPr>
          <p:cNvSpPr txBox="1"/>
          <p:nvPr/>
        </p:nvSpPr>
        <p:spPr>
          <a:xfrm>
            <a:off x="1770974" y="6168918"/>
            <a:ext cx="663964" cy="338554"/>
          </a:xfrm>
          <a:prstGeom prst="rect">
            <a:avLst/>
          </a:prstGeom>
          <a:noFill/>
        </p:spPr>
        <p:txBody>
          <a:bodyPr wrap="none" rtlCol="0">
            <a:spAutoFit/>
          </a:bodyPr>
          <a:lstStyle/>
          <a:p>
            <a:r>
              <a:rPr lang="en-US" b="0" dirty="0">
                <a:solidFill>
                  <a:schemeClr val="bg1"/>
                </a:solidFill>
                <a:cs typeface="Arial" charset="0"/>
              </a:rPr>
              <a:t>key </a:t>
            </a:r>
            <a:r>
              <a:rPr lang="en-US" b="0" i="1" dirty="0">
                <a:solidFill>
                  <a:schemeClr val="bg1"/>
                </a:solidFill>
                <a:cs typeface="Arial" charset="0"/>
              </a:rPr>
              <a:t>k</a:t>
            </a:r>
            <a:endParaRPr lang="en-US" i="1" dirty="0">
              <a:solidFill>
                <a:schemeClr val="bg1"/>
              </a:solidFill>
            </a:endParaRPr>
          </a:p>
        </p:txBody>
      </p:sp>
      <p:sp>
        <p:nvSpPr>
          <p:cNvPr id="15" name="TextBox 14">
            <a:extLst>
              <a:ext uri="{FF2B5EF4-FFF2-40B4-BE49-F238E27FC236}">
                <a16:creationId xmlns:a16="http://schemas.microsoft.com/office/drawing/2014/main" id="{8F642AD6-D48C-AD4D-AE6D-8CC5737575B9}"/>
              </a:ext>
            </a:extLst>
          </p:cNvPr>
          <p:cNvSpPr txBox="1"/>
          <p:nvPr/>
        </p:nvSpPr>
        <p:spPr>
          <a:xfrm>
            <a:off x="3688425" y="6168918"/>
            <a:ext cx="981359" cy="338554"/>
          </a:xfrm>
          <a:prstGeom prst="rect">
            <a:avLst/>
          </a:prstGeom>
          <a:noFill/>
        </p:spPr>
        <p:txBody>
          <a:bodyPr wrap="none" rtlCol="0">
            <a:spAutoFit/>
          </a:bodyPr>
          <a:lstStyle/>
          <a:p>
            <a:r>
              <a:rPr lang="en-US" b="0" dirty="0">
                <a:solidFill>
                  <a:schemeClr val="bg1"/>
                </a:solidFill>
                <a:cs typeface="Arial" charset="0"/>
              </a:rPr>
              <a:t>1928782</a:t>
            </a:r>
            <a:endParaRPr lang="en-US" i="1" dirty="0">
              <a:solidFill>
                <a:schemeClr val="bg1"/>
              </a:solidFill>
            </a:endParaRPr>
          </a:p>
        </p:txBody>
      </p:sp>
      <p:cxnSp>
        <p:nvCxnSpPr>
          <p:cNvPr id="16" name="Straight Connector 15">
            <a:extLst>
              <a:ext uri="{FF2B5EF4-FFF2-40B4-BE49-F238E27FC236}">
                <a16:creationId xmlns:a16="http://schemas.microsoft.com/office/drawing/2014/main" id="{EE294938-508E-3243-9CA5-64DB4C6B2D44}"/>
              </a:ext>
            </a:extLst>
          </p:cNvPr>
          <p:cNvCxnSpPr>
            <a:cxnSpLocks/>
          </p:cNvCxnSpPr>
          <p:nvPr/>
        </p:nvCxnSpPr>
        <p:spPr bwMode="auto">
          <a:xfrm flipV="1">
            <a:off x="3419475" y="6356349"/>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17" name="Straight Connector 16">
            <a:extLst>
              <a:ext uri="{FF2B5EF4-FFF2-40B4-BE49-F238E27FC236}">
                <a16:creationId xmlns:a16="http://schemas.microsoft.com/office/drawing/2014/main" id="{9E94EB97-26D4-204C-BAC6-35958CE84D66}"/>
              </a:ext>
            </a:extLst>
          </p:cNvPr>
          <p:cNvCxnSpPr>
            <a:cxnSpLocks/>
          </p:cNvCxnSpPr>
          <p:nvPr/>
        </p:nvCxnSpPr>
        <p:spPr bwMode="auto">
          <a:xfrm flipV="1">
            <a:off x="4724400" y="6109701"/>
            <a:ext cx="1733550" cy="246648"/>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5" name="TextBox 4">
            <a:extLst>
              <a:ext uri="{FF2B5EF4-FFF2-40B4-BE49-F238E27FC236}">
                <a16:creationId xmlns:a16="http://schemas.microsoft.com/office/drawing/2014/main" id="{BDA97578-14CA-5748-B836-B59329E3BEA5}"/>
              </a:ext>
            </a:extLst>
          </p:cNvPr>
          <p:cNvSpPr txBox="1"/>
          <p:nvPr/>
        </p:nvSpPr>
        <p:spPr>
          <a:xfrm>
            <a:off x="5120311" y="6264444"/>
            <a:ext cx="902811" cy="338554"/>
          </a:xfrm>
          <a:prstGeom prst="rect">
            <a:avLst/>
          </a:prstGeom>
          <a:noFill/>
        </p:spPr>
        <p:txBody>
          <a:bodyPr wrap="none" rtlCol="0">
            <a:spAutoFit/>
          </a:bodyPr>
          <a:lstStyle/>
          <a:p>
            <a:r>
              <a:rPr lang="en-US" dirty="0">
                <a:solidFill>
                  <a:srgbClr val="00B050"/>
                </a:solidFill>
              </a:rPr>
              <a:t>mod 10</a:t>
            </a:r>
          </a:p>
        </p:txBody>
      </p:sp>
      <p:graphicFrame>
        <p:nvGraphicFramePr>
          <p:cNvPr id="20" name="Table 19">
            <a:extLst>
              <a:ext uri="{FF2B5EF4-FFF2-40B4-BE49-F238E27FC236}">
                <a16:creationId xmlns:a16="http://schemas.microsoft.com/office/drawing/2014/main" id="{DB1E745E-9D2C-E246-8873-63E752E543BA}"/>
              </a:ext>
            </a:extLst>
          </p:cNvPr>
          <p:cNvGraphicFramePr>
            <a:graphicFrameLocks noGrp="1"/>
          </p:cNvGraphicFramePr>
          <p:nvPr>
            <p:extLst>
              <p:ext uri="{D42A27DB-BD31-4B8C-83A1-F6EECF244321}">
                <p14:modId xmlns:p14="http://schemas.microsoft.com/office/powerpoint/2010/main" val="884131018"/>
              </p:ext>
            </p:extLst>
          </p:nvPr>
        </p:nvGraphicFramePr>
        <p:xfrm>
          <a:off x="6502028" y="5427661"/>
          <a:ext cx="336922" cy="1371600"/>
        </p:xfrm>
        <a:graphic>
          <a:graphicData uri="http://schemas.openxmlformats.org/drawingml/2006/table">
            <a:tbl>
              <a:tblPr bandRow="1">
                <a:tableStyleId>{00A15C55-8517-42AA-B614-E9B94910E393}</a:tableStyleId>
              </a:tblPr>
              <a:tblGrid>
                <a:gridCol w="336922">
                  <a:extLst>
                    <a:ext uri="{9D8B030D-6E8A-4147-A177-3AD203B41FA5}">
                      <a16:colId xmlns:a16="http://schemas.microsoft.com/office/drawing/2014/main" val="3752372296"/>
                    </a:ext>
                  </a:extLst>
                </a:gridCol>
              </a:tblGrid>
              <a:tr h="180975">
                <a:tc>
                  <a:txBody>
                    <a:bodyPr/>
                    <a:lstStyle/>
                    <a:p>
                      <a:r>
                        <a:rPr lang="en-US" sz="1200"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58388175"/>
                  </a:ext>
                </a:extLst>
              </a:tr>
              <a:tr h="180975">
                <a:tc>
                  <a:txBody>
                    <a:bodyPr/>
                    <a:lstStyle/>
                    <a:p>
                      <a:r>
                        <a:rPr lang="en-US" sz="12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4885611"/>
                  </a:ext>
                </a:extLst>
              </a:tr>
              <a:tr h="180975">
                <a:tc>
                  <a:txBody>
                    <a:bodyPr/>
                    <a:lstStyle/>
                    <a:p>
                      <a:r>
                        <a:rPr lang="en-US" sz="12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83567784"/>
                  </a:ext>
                </a:extLst>
              </a:tr>
              <a:tr h="180975">
                <a:tc>
                  <a:txBody>
                    <a:bodyPr/>
                    <a:lstStyle/>
                    <a:p>
                      <a:r>
                        <a:rPr lang="en-US" sz="1200"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4819766"/>
                  </a:ext>
                </a:extLst>
              </a:tr>
              <a:tr h="180975">
                <a:tc>
                  <a:txBody>
                    <a:bodyPr/>
                    <a:lstStyle/>
                    <a:p>
                      <a:r>
                        <a:rPr lang="en-US" sz="12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6196064"/>
                  </a:ext>
                </a:extLst>
              </a:tr>
            </a:tbl>
          </a:graphicData>
        </a:graphic>
      </p:graphicFrame>
    </p:spTree>
    <p:extLst>
      <p:ext uri="{BB962C8B-B14F-4D97-AF65-F5344CB8AC3E}">
        <p14:creationId xmlns:p14="http://schemas.microsoft.com/office/powerpoint/2010/main" val="108836090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Partition Step</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p:txBody>
          <a:bodyPr/>
          <a:lstStyle/>
          <a:p>
            <a:fld id="{95C605C4-1F5B-4B2B-8458-3FC432AF1FAC}" type="slidenum">
              <a:rPr lang="en-US" smtClean="0"/>
              <a:t>27</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27</a:t>
            </a:fld>
            <a:endParaRPr lang="en-US"/>
          </a:p>
        </p:txBody>
      </p:sp>
      <p:sp>
        <p:nvSpPr>
          <p:cNvPr id="56" name="Rectangle 3">
            <a:extLst>
              <a:ext uri="{FF2B5EF4-FFF2-40B4-BE49-F238E27FC236}">
                <a16:creationId xmlns:a16="http://schemas.microsoft.com/office/drawing/2014/main" id="{7A43736A-68F3-8E42-9B8F-BDDA83C793BC}"/>
              </a:ext>
            </a:extLst>
          </p:cNvPr>
          <p:cNvSpPr txBox="1">
            <a:spLocks noChangeArrowheads="1"/>
          </p:cNvSpPr>
          <p:nvPr/>
        </p:nvSpPr>
        <p:spPr bwMode="auto">
          <a:xfrm>
            <a:off x="381000" y="4632867"/>
            <a:ext cx="8763000" cy="1920333"/>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a:lnSpc>
                <a:spcPct val="90000"/>
              </a:lnSpc>
            </a:pPr>
            <a:r>
              <a:rPr lang="en-US" b="0" kern="0" dirty="0">
                <a:cs typeface="Arial" charset="0"/>
              </a:rPr>
              <a:t>Note that key A went to reducer 1, and key B went to reducer 2</a:t>
            </a:r>
          </a:p>
          <a:p>
            <a:pPr>
              <a:lnSpc>
                <a:spcPct val="90000"/>
              </a:lnSpc>
            </a:pPr>
            <a:r>
              <a:rPr lang="en-US" b="0" kern="0" dirty="0">
                <a:cs typeface="Arial" charset="0"/>
              </a:rPr>
              <a:t>By default, the assignment of keys to reducers is determined by a </a:t>
            </a:r>
            <a:r>
              <a:rPr lang="en-US" kern="0" dirty="0">
                <a:cs typeface="Arial" charset="0"/>
              </a:rPr>
              <a:t>hash function</a:t>
            </a:r>
          </a:p>
          <a:p>
            <a:pPr lvl="1">
              <a:lnSpc>
                <a:spcPct val="90000"/>
              </a:lnSpc>
            </a:pPr>
            <a:r>
              <a:rPr lang="en-US" b="0" dirty="0">
                <a:cs typeface="Arial" charset="0"/>
              </a:rPr>
              <a:t>e.g., key </a:t>
            </a:r>
            <a:r>
              <a:rPr lang="en-US" b="0" i="1" dirty="0">
                <a:cs typeface="Arial" charset="0"/>
              </a:rPr>
              <a:t>k </a:t>
            </a:r>
            <a:r>
              <a:rPr lang="en-US" b="0" dirty="0">
                <a:cs typeface="Arial" charset="0"/>
              </a:rPr>
              <a:t>goes to reducer: (hash(</a:t>
            </a:r>
            <a:r>
              <a:rPr lang="en-US" b="0" i="1" dirty="0">
                <a:cs typeface="Arial" charset="0"/>
              </a:rPr>
              <a:t>k</a:t>
            </a:r>
            <a:r>
              <a:rPr lang="en-US" b="0" dirty="0">
                <a:cs typeface="Arial" charset="0"/>
              </a:rPr>
              <a:t>) mod </a:t>
            </a:r>
            <a:r>
              <a:rPr lang="en-US" b="0" i="1" dirty="0" err="1">
                <a:cs typeface="Arial" charset="0"/>
              </a:rPr>
              <a:t>num_reducers</a:t>
            </a:r>
            <a:r>
              <a:rPr lang="en-US" b="0" i="1" dirty="0">
                <a:cs typeface="Arial" charset="0"/>
              </a:rPr>
              <a:t>)</a:t>
            </a:r>
          </a:p>
          <a:p>
            <a:pPr>
              <a:lnSpc>
                <a:spcPct val="90000"/>
              </a:lnSpc>
            </a:pPr>
            <a:r>
              <a:rPr lang="en-US" b="0" dirty="0">
                <a:cs typeface="Arial" charset="0"/>
              </a:rPr>
              <a:t>User can optionally implement a custom partition, e.g. to better spread out the load among reducers (if some keys have much more values than others)</a:t>
            </a:r>
          </a:p>
          <a:p>
            <a:pPr>
              <a:lnSpc>
                <a:spcPct val="90000"/>
              </a:lnSpc>
            </a:pPr>
            <a:endParaRPr lang="en-US" b="0" kern="0" dirty="0">
              <a:cs typeface="Arial" charset="0"/>
            </a:endParaRPr>
          </a:p>
        </p:txBody>
      </p:sp>
      <p:sp>
        <p:nvSpPr>
          <p:cNvPr id="21" name="TextBox 20">
            <a:extLst>
              <a:ext uri="{FF2B5EF4-FFF2-40B4-BE49-F238E27FC236}">
                <a16:creationId xmlns:a16="http://schemas.microsoft.com/office/drawing/2014/main" id="{242D35DA-8B42-5741-B59E-4CC998C4ED4B}"/>
              </a:ext>
            </a:extLst>
          </p:cNvPr>
          <p:cNvSpPr txBox="1"/>
          <p:nvPr/>
        </p:nvSpPr>
        <p:spPr>
          <a:xfrm>
            <a:off x="4356992" y="5300516"/>
            <a:ext cx="367408" cy="338554"/>
          </a:xfrm>
          <a:prstGeom prst="rect">
            <a:avLst/>
          </a:prstGeom>
          <a:noFill/>
        </p:spPr>
        <p:txBody>
          <a:bodyPr wrap="none" rtlCol="0">
            <a:spAutoFit/>
          </a:bodyPr>
          <a:lstStyle/>
          <a:p>
            <a:r>
              <a:rPr lang="en-US" dirty="0">
                <a:solidFill>
                  <a:srgbClr val="00B050"/>
                </a:solidFill>
              </a:rPr>
              <a:t>%</a:t>
            </a:r>
          </a:p>
        </p:txBody>
      </p:sp>
      <p:pic>
        <p:nvPicPr>
          <p:cNvPr id="9" name="Picture 8">
            <a:extLst>
              <a:ext uri="{FF2B5EF4-FFF2-40B4-BE49-F238E27FC236}">
                <a16:creationId xmlns:a16="http://schemas.microsoft.com/office/drawing/2014/main" id="{B86DE6E8-9D21-C340-ACC7-14D7227F0A82}"/>
              </a:ext>
            </a:extLst>
          </p:cNvPr>
          <p:cNvPicPr>
            <a:picLocks noChangeAspect="1"/>
          </p:cNvPicPr>
          <p:nvPr/>
        </p:nvPicPr>
        <p:blipFill>
          <a:blip r:embed="rId2"/>
          <a:stretch>
            <a:fillRect/>
          </a:stretch>
        </p:blipFill>
        <p:spPr>
          <a:xfrm>
            <a:off x="381000" y="845859"/>
            <a:ext cx="6161989" cy="3820666"/>
          </a:xfrm>
          <a:prstGeom prst="rect">
            <a:avLst/>
          </a:prstGeom>
        </p:spPr>
      </p:pic>
      <p:sp>
        <p:nvSpPr>
          <p:cNvPr id="10" name="Rectangle 9">
            <a:extLst>
              <a:ext uri="{FF2B5EF4-FFF2-40B4-BE49-F238E27FC236}">
                <a16:creationId xmlns:a16="http://schemas.microsoft.com/office/drawing/2014/main" id="{E18C9730-8135-3145-91DA-BE8199795CA3}"/>
              </a:ext>
            </a:extLst>
          </p:cNvPr>
          <p:cNvSpPr/>
          <p:nvPr/>
        </p:nvSpPr>
        <p:spPr bwMode="auto">
          <a:xfrm>
            <a:off x="4038600" y="1524000"/>
            <a:ext cx="685800" cy="2667000"/>
          </a:xfrm>
          <a:prstGeom prst="rect">
            <a:avLst/>
          </a:prstGeom>
          <a:solidFill>
            <a:srgbClr val="FF0000">
              <a:alpha val="22000"/>
            </a:srgbClr>
          </a:solidFill>
          <a:ln w="444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5855726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Combiner Step</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p:txBody>
          <a:bodyPr/>
          <a:lstStyle/>
          <a:p>
            <a:fld id="{95C605C4-1F5B-4B2B-8458-3FC432AF1FAC}" type="slidenum">
              <a:rPr lang="en-US" smtClean="0"/>
              <a:t>28</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28</a:t>
            </a:fld>
            <a:endParaRPr lang="en-US"/>
          </a:p>
        </p:txBody>
      </p:sp>
      <p:sp>
        <p:nvSpPr>
          <p:cNvPr id="2" name="Rectangle 1">
            <a:extLst>
              <a:ext uri="{FF2B5EF4-FFF2-40B4-BE49-F238E27FC236}">
                <a16:creationId xmlns:a16="http://schemas.microsoft.com/office/drawing/2014/main" id="{F62A278A-42DD-E84D-9D37-57FF2956E1AC}"/>
              </a:ext>
            </a:extLst>
          </p:cNvPr>
          <p:cNvSpPr/>
          <p:nvPr/>
        </p:nvSpPr>
        <p:spPr bwMode="auto">
          <a:xfrm>
            <a:off x="2947486" y="2041640"/>
            <a:ext cx="523592" cy="69292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66" name="Straight Connector 65">
            <a:extLst>
              <a:ext uri="{FF2B5EF4-FFF2-40B4-BE49-F238E27FC236}">
                <a16:creationId xmlns:a16="http://schemas.microsoft.com/office/drawing/2014/main" id="{1A8E92C6-BBF2-A44A-B95F-E7BF026B3287}"/>
              </a:ext>
            </a:extLst>
          </p:cNvPr>
          <p:cNvCxnSpPr/>
          <p:nvPr/>
        </p:nvCxnSpPr>
        <p:spPr bwMode="auto">
          <a:xfrm>
            <a:off x="3758605" y="1075058"/>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cxnSp>
        <p:nvCxnSpPr>
          <p:cNvPr id="67" name="Straight Connector 66">
            <a:extLst>
              <a:ext uri="{FF2B5EF4-FFF2-40B4-BE49-F238E27FC236}">
                <a16:creationId xmlns:a16="http://schemas.microsoft.com/office/drawing/2014/main" id="{E0E55B54-8632-CB4D-8512-62A326BAAAEE}"/>
              </a:ext>
            </a:extLst>
          </p:cNvPr>
          <p:cNvCxnSpPr/>
          <p:nvPr/>
        </p:nvCxnSpPr>
        <p:spPr bwMode="auto">
          <a:xfrm>
            <a:off x="6319579" y="1096462"/>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sp>
        <p:nvSpPr>
          <p:cNvPr id="68" name="Rectangle 3">
            <a:extLst>
              <a:ext uri="{FF2B5EF4-FFF2-40B4-BE49-F238E27FC236}">
                <a16:creationId xmlns:a16="http://schemas.microsoft.com/office/drawing/2014/main" id="{EEF80C58-05E0-C549-9CB6-AD90FE5AC08C}"/>
              </a:ext>
            </a:extLst>
          </p:cNvPr>
          <p:cNvSpPr txBox="1">
            <a:spLocks noChangeArrowheads="1"/>
          </p:cNvSpPr>
          <p:nvPr/>
        </p:nvSpPr>
        <p:spPr bwMode="auto">
          <a:xfrm>
            <a:off x="191636" y="6531830"/>
            <a:ext cx="7434443" cy="388635"/>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775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a:lnSpc>
                <a:spcPct val="90000"/>
              </a:lnSpc>
            </a:pPr>
            <a:r>
              <a:rPr lang="en-US" b="0" kern="0" dirty="0">
                <a:cs typeface="Arial" charset="0"/>
              </a:rPr>
              <a:t>Writing map output to disk is expensive! Can we reduce disk writes?</a:t>
            </a:r>
          </a:p>
        </p:txBody>
      </p:sp>
      <p:pic>
        <p:nvPicPr>
          <p:cNvPr id="69" name="Picture 68">
            <a:extLst>
              <a:ext uri="{FF2B5EF4-FFF2-40B4-BE49-F238E27FC236}">
                <a16:creationId xmlns:a16="http://schemas.microsoft.com/office/drawing/2014/main" id="{2524FFEE-62C9-6D45-8AAC-AFA295B6ACC1}"/>
              </a:ext>
            </a:extLst>
          </p:cNvPr>
          <p:cNvPicPr>
            <a:picLocks noChangeAspect="1"/>
          </p:cNvPicPr>
          <p:nvPr/>
        </p:nvPicPr>
        <p:blipFill>
          <a:blip r:embed="rId2"/>
          <a:stretch>
            <a:fillRect/>
          </a:stretch>
        </p:blipFill>
        <p:spPr>
          <a:xfrm>
            <a:off x="4124347" y="3659788"/>
            <a:ext cx="888675" cy="590539"/>
          </a:xfrm>
          <a:prstGeom prst="rect">
            <a:avLst/>
          </a:prstGeom>
        </p:spPr>
      </p:pic>
      <p:pic>
        <p:nvPicPr>
          <p:cNvPr id="70" name="Picture 69">
            <a:extLst>
              <a:ext uri="{FF2B5EF4-FFF2-40B4-BE49-F238E27FC236}">
                <a16:creationId xmlns:a16="http://schemas.microsoft.com/office/drawing/2014/main" id="{8FAC2D75-9C16-B947-9711-A06A50B6A2B6}"/>
              </a:ext>
            </a:extLst>
          </p:cNvPr>
          <p:cNvPicPr>
            <a:picLocks noChangeAspect="1"/>
          </p:cNvPicPr>
          <p:nvPr/>
        </p:nvPicPr>
        <p:blipFill>
          <a:blip r:embed="rId3"/>
          <a:stretch>
            <a:fillRect/>
          </a:stretch>
        </p:blipFill>
        <p:spPr>
          <a:xfrm>
            <a:off x="-211989" y="1808487"/>
            <a:ext cx="1739900" cy="926076"/>
          </a:xfrm>
          <a:prstGeom prst="rect">
            <a:avLst/>
          </a:prstGeom>
        </p:spPr>
      </p:pic>
      <p:pic>
        <p:nvPicPr>
          <p:cNvPr id="71" name="Picture 70">
            <a:extLst>
              <a:ext uri="{FF2B5EF4-FFF2-40B4-BE49-F238E27FC236}">
                <a16:creationId xmlns:a16="http://schemas.microsoft.com/office/drawing/2014/main" id="{540FD7FC-7FE4-B540-9DEA-8A81C448509B}"/>
              </a:ext>
            </a:extLst>
          </p:cNvPr>
          <p:cNvPicPr>
            <a:picLocks noChangeAspect="1"/>
          </p:cNvPicPr>
          <p:nvPr/>
        </p:nvPicPr>
        <p:blipFill>
          <a:blip r:embed="rId3"/>
          <a:stretch>
            <a:fillRect/>
          </a:stretch>
        </p:blipFill>
        <p:spPr>
          <a:xfrm>
            <a:off x="-255529" y="3542028"/>
            <a:ext cx="1739900" cy="926076"/>
          </a:xfrm>
          <a:prstGeom prst="rect">
            <a:avLst/>
          </a:prstGeom>
        </p:spPr>
      </p:pic>
      <p:pic>
        <p:nvPicPr>
          <p:cNvPr id="72" name="Picture 71">
            <a:extLst>
              <a:ext uri="{FF2B5EF4-FFF2-40B4-BE49-F238E27FC236}">
                <a16:creationId xmlns:a16="http://schemas.microsoft.com/office/drawing/2014/main" id="{29B4700E-967B-334F-BD83-37DD59E8C5E5}"/>
              </a:ext>
            </a:extLst>
          </p:cNvPr>
          <p:cNvPicPr>
            <a:picLocks noChangeAspect="1"/>
          </p:cNvPicPr>
          <p:nvPr/>
        </p:nvPicPr>
        <p:blipFill>
          <a:blip r:embed="rId3"/>
          <a:stretch>
            <a:fillRect/>
          </a:stretch>
        </p:blipFill>
        <p:spPr>
          <a:xfrm>
            <a:off x="-247874" y="5447056"/>
            <a:ext cx="1739900" cy="926076"/>
          </a:xfrm>
          <a:prstGeom prst="rect">
            <a:avLst/>
          </a:prstGeom>
        </p:spPr>
      </p:pic>
      <p:pic>
        <p:nvPicPr>
          <p:cNvPr id="73" name="Picture 72">
            <a:extLst>
              <a:ext uri="{FF2B5EF4-FFF2-40B4-BE49-F238E27FC236}">
                <a16:creationId xmlns:a16="http://schemas.microsoft.com/office/drawing/2014/main" id="{5CD535FB-4ACB-2C44-86EE-FF2502BBEB9C}"/>
              </a:ext>
            </a:extLst>
          </p:cNvPr>
          <p:cNvPicPr>
            <a:picLocks noChangeAspect="1"/>
          </p:cNvPicPr>
          <p:nvPr/>
        </p:nvPicPr>
        <p:blipFill>
          <a:blip r:embed="rId4"/>
          <a:stretch>
            <a:fillRect/>
          </a:stretch>
        </p:blipFill>
        <p:spPr>
          <a:xfrm>
            <a:off x="8340356" y="3335813"/>
            <a:ext cx="708280" cy="708280"/>
          </a:xfrm>
          <a:prstGeom prst="rect">
            <a:avLst/>
          </a:prstGeom>
        </p:spPr>
      </p:pic>
      <p:cxnSp>
        <p:nvCxnSpPr>
          <p:cNvPr id="74" name="Straight Connector 73">
            <a:extLst>
              <a:ext uri="{FF2B5EF4-FFF2-40B4-BE49-F238E27FC236}">
                <a16:creationId xmlns:a16="http://schemas.microsoft.com/office/drawing/2014/main" id="{14948C31-89C1-4C40-B521-9A7E5CDDB05C}"/>
              </a:ext>
            </a:extLst>
          </p:cNvPr>
          <p:cNvCxnSpPr>
            <a:cxnSpLocks/>
            <a:endCxn id="104" idx="1"/>
          </p:cNvCxnSpPr>
          <p:nvPr/>
        </p:nvCxnSpPr>
        <p:spPr bwMode="auto">
          <a:xfrm flipV="1">
            <a:off x="1690687" y="235046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75" name="TextBox 74">
            <a:extLst>
              <a:ext uri="{FF2B5EF4-FFF2-40B4-BE49-F238E27FC236}">
                <a16:creationId xmlns:a16="http://schemas.microsoft.com/office/drawing/2014/main" id="{52CF44AF-D257-C944-93E8-6708F544DE6E}"/>
              </a:ext>
            </a:extLst>
          </p:cNvPr>
          <p:cNvSpPr txBox="1"/>
          <p:nvPr/>
        </p:nvSpPr>
        <p:spPr>
          <a:xfrm>
            <a:off x="1042823" y="2023137"/>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76" name="TextBox 75">
            <a:extLst>
              <a:ext uri="{FF2B5EF4-FFF2-40B4-BE49-F238E27FC236}">
                <a16:creationId xmlns:a16="http://schemas.microsoft.com/office/drawing/2014/main" id="{93DB0D4F-F80D-9142-950C-E78CC8A1CFC5}"/>
              </a:ext>
            </a:extLst>
          </p:cNvPr>
          <p:cNvSpPr txBox="1"/>
          <p:nvPr/>
        </p:nvSpPr>
        <p:spPr>
          <a:xfrm>
            <a:off x="1074721" y="5562154"/>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77" name="TextBox 76">
            <a:extLst>
              <a:ext uri="{FF2B5EF4-FFF2-40B4-BE49-F238E27FC236}">
                <a16:creationId xmlns:a16="http://schemas.microsoft.com/office/drawing/2014/main" id="{A7FDFB0D-8083-234C-96EE-73FF9C819498}"/>
              </a:ext>
            </a:extLst>
          </p:cNvPr>
          <p:cNvSpPr txBox="1"/>
          <p:nvPr/>
        </p:nvSpPr>
        <p:spPr>
          <a:xfrm>
            <a:off x="1002313" y="3726871"/>
            <a:ext cx="715965"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B</a:t>
            </a:r>
          </a:p>
        </p:txBody>
      </p:sp>
      <p:sp>
        <p:nvSpPr>
          <p:cNvPr id="78" name="TextBox 77">
            <a:extLst>
              <a:ext uri="{FF2B5EF4-FFF2-40B4-BE49-F238E27FC236}">
                <a16:creationId xmlns:a16="http://schemas.microsoft.com/office/drawing/2014/main" id="{1EC2BE71-608F-2D48-B93B-722E0593CDAC}"/>
              </a:ext>
            </a:extLst>
          </p:cNvPr>
          <p:cNvSpPr txBox="1"/>
          <p:nvPr/>
        </p:nvSpPr>
        <p:spPr>
          <a:xfrm>
            <a:off x="8229600" y="4065565"/>
            <a:ext cx="895502" cy="461665"/>
          </a:xfrm>
          <a:prstGeom prst="rect">
            <a:avLst/>
          </a:prstGeom>
          <a:noFill/>
        </p:spPr>
        <p:txBody>
          <a:bodyPr wrap="none" rtlCol="0">
            <a:spAutoFit/>
          </a:bodyPr>
          <a:lstStyle/>
          <a:p>
            <a:r>
              <a:rPr lang="en-US" sz="1200" dirty="0">
                <a:solidFill>
                  <a:schemeClr val="bg1"/>
                </a:solidFill>
              </a:rPr>
              <a:t>Party A: 6</a:t>
            </a:r>
          </a:p>
          <a:p>
            <a:r>
              <a:rPr lang="en-US" sz="1200" dirty="0">
                <a:solidFill>
                  <a:schemeClr val="bg1"/>
                </a:solidFill>
              </a:rPr>
              <a:t>Party B: 3</a:t>
            </a:r>
          </a:p>
        </p:txBody>
      </p:sp>
      <p:sp>
        <p:nvSpPr>
          <p:cNvPr id="79" name="TextBox 78">
            <a:extLst>
              <a:ext uri="{FF2B5EF4-FFF2-40B4-BE49-F238E27FC236}">
                <a16:creationId xmlns:a16="http://schemas.microsoft.com/office/drawing/2014/main" id="{03346410-1FA3-F344-966A-56CFF145BD4C}"/>
              </a:ext>
            </a:extLst>
          </p:cNvPr>
          <p:cNvSpPr txBox="1"/>
          <p:nvPr/>
        </p:nvSpPr>
        <p:spPr>
          <a:xfrm>
            <a:off x="2693586" y="1727424"/>
            <a:ext cx="1202819" cy="276999"/>
          </a:xfrm>
          <a:prstGeom prst="rect">
            <a:avLst/>
          </a:prstGeom>
          <a:noFill/>
        </p:spPr>
        <p:txBody>
          <a:bodyPr wrap="square" rtlCol="0">
            <a:spAutoFit/>
          </a:bodyPr>
          <a:lstStyle/>
          <a:p>
            <a:r>
              <a:rPr lang="en-US" sz="1200" dirty="0">
                <a:solidFill>
                  <a:schemeClr val="bg1"/>
                </a:solidFill>
              </a:rPr>
              <a:t>Map Output</a:t>
            </a:r>
          </a:p>
        </p:txBody>
      </p:sp>
      <p:sp>
        <p:nvSpPr>
          <p:cNvPr id="80" name="TextBox 79">
            <a:extLst>
              <a:ext uri="{FF2B5EF4-FFF2-40B4-BE49-F238E27FC236}">
                <a16:creationId xmlns:a16="http://schemas.microsoft.com/office/drawing/2014/main" id="{BD55BD62-DB9B-5F4D-9F0C-B32BF2E0599B}"/>
              </a:ext>
            </a:extLst>
          </p:cNvPr>
          <p:cNvSpPr txBox="1">
            <a:spLocks noChangeArrowheads="1"/>
          </p:cNvSpPr>
          <p:nvPr/>
        </p:nvSpPr>
        <p:spPr bwMode="auto">
          <a:xfrm rot="-811533">
            <a:off x="1844082" y="1025511"/>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cxnSp>
        <p:nvCxnSpPr>
          <p:cNvPr id="81" name="Straight Connector 80">
            <a:extLst>
              <a:ext uri="{FF2B5EF4-FFF2-40B4-BE49-F238E27FC236}">
                <a16:creationId xmlns:a16="http://schemas.microsoft.com/office/drawing/2014/main" id="{04C08255-CE2C-3A46-AF21-DB93E592CB50}"/>
              </a:ext>
            </a:extLst>
          </p:cNvPr>
          <p:cNvCxnSpPr>
            <a:cxnSpLocks/>
          </p:cNvCxnSpPr>
          <p:nvPr/>
        </p:nvCxnSpPr>
        <p:spPr bwMode="auto">
          <a:xfrm>
            <a:off x="3423318" y="2326949"/>
            <a:ext cx="679476" cy="1008864"/>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2" name="Straight Connector 81">
            <a:extLst>
              <a:ext uri="{FF2B5EF4-FFF2-40B4-BE49-F238E27FC236}">
                <a16:creationId xmlns:a16="http://schemas.microsoft.com/office/drawing/2014/main" id="{1827794B-0BC8-C549-A902-DFB871B5CCE5}"/>
              </a:ext>
            </a:extLst>
          </p:cNvPr>
          <p:cNvCxnSpPr>
            <a:cxnSpLocks/>
          </p:cNvCxnSpPr>
          <p:nvPr/>
        </p:nvCxnSpPr>
        <p:spPr bwMode="auto">
          <a:xfrm flipV="1">
            <a:off x="3511788" y="4044093"/>
            <a:ext cx="603012" cy="29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83" name="TextBox 82">
            <a:extLst>
              <a:ext uri="{FF2B5EF4-FFF2-40B4-BE49-F238E27FC236}">
                <a16:creationId xmlns:a16="http://schemas.microsoft.com/office/drawing/2014/main" id="{419DCF07-2C51-6040-BD86-F3E6C866FCBE}"/>
              </a:ext>
            </a:extLst>
          </p:cNvPr>
          <p:cNvSpPr txBox="1">
            <a:spLocks noChangeArrowheads="1"/>
          </p:cNvSpPr>
          <p:nvPr/>
        </p:nvSpPr>
        <p:spPr bwMode="auto">
          <a:xfrm rot="-811533">
            <a:off x="4406981" y="1183889"/>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84" name="TextBox 83">
            <a:extLst>
              <a:ext uri="{FF2B5EF4-FFF2-40B4-BE49-F238E27FC236}">
                <a16:creationId xmlns:a16="http://schemas.microsoft.com/office/drawing/2014/main" id="{2FDA6096-47BF-4545-897B-D5208C3CD696}"/>
              </a:ext>
            </a:extLst>
          </p:cNvPr>
          <p:cNvSpPr txBox="1"/>
          <p:nvPr/>
        </p:nvSpPr>
        <p:spPr>
          <a:xfrm>
            <a:off x="4962087" y="2915360"/>
            <a:ext cx="458780" cy="1938992"/>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a:p>
            <a:endParaRPr lang="en-US" sz="1200" b="0" dirty="0">
              <a:solidFill>
                <a:schemeClr val="bg1"/>
              </a:solidFill>
            </a:endParaRPr>
          </a:p>
          <a:p>
            <a:r>
              <a:rPr lang="en-US" sz="1200" b="0" dirty="0">
                <a:solidFill>
                  <a:schemeClr val="bg1"/>
                </a:solidFill>
              </a:rPr>
              <a:t>B: 1</a:t>
            </a:r>
          </a:p>
          <a:p>
            <a:r>
              <a:rPr lang="en-US" sz="1200" b="0" dirty="0">
                <a:solidFill>
                  <a:schemeClr val="bg1"/>
                </a:solidFill>
              </a:rPr>
              <a:t>B: 1</a:t>
            </a:r>
          </a:p>
          <a:p>
            <a:r>
              <a:rPr lang="en-US" sz="1200" b="0" dirty="0">
                <a:solidFill>
                  <a:schemeClr val="bg1"/>
                </a:solidFill>
              </a:rPr>
              <a:t>B: 1</a:t>
            </a:r>
          </a:p>
        </p:txBody>
      </p:sp>
      <p:sp>
        <p:nvSpPr>
          <p:cNvPr id="85" name="TextBox 84">
            <a:extLst>
              <a:ext uri="{FF2B5EF4-FFF2-40B4-BE49-F238E27FC236}">
                <a16:creationId xmlns:a16="http://schemas.microsoft.com/office/drawing/2014/main" id="{8A7F2381-6644-4D4A-9FFC-5AE60B597354}"/>
              </a:ext>
            </a:extLst>
          </p:cNvPr>
          <p:cNvSpPr txBox="1">
            <a:spLocks noChangeArrowheads="1"/>
          </p:cNvSpPr>
          <p:nvPr/>
        </p:nvSpPr>
        <p:spPr bwMode="auto">
          <a:xfrm rot="-811533">
            <a:off x="7055094" y="1096351"/>
            <a:ext cx="1521314"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cxnSp>
        <p:nvCxnSpPr>
          <p:cNvPr id="86" name="Straight Connector 85">
            <a:extLst>
              <a:ext uri="{FF2B5EF4-FFF2-40B4-BE49-F238E27FC236}">
                <a16:creationId xmlns:a16="http://schemas.microsoft.com/office/drawing/2014/main" id="{7A7F02AE-4CF5-D742-A3D7-BAD56EE78B34}"/>
              </a:ext>
            </a:extLst>
          </p:cNvPr>
          <p:cNvCxnSpPr>
            <a:cxnSpLocks/>
          </p:cNvCxnSpPr>
          <p:nvPr/>
        </p:nvCxnSpPr>
        <p:spPr bwMode="auto">
          <a:xfrm flipV="1">
            <a:off x="5473353" y="3020178"/>
            <a:ext cx="320502" cy="611057"/>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87" name="Straight Connector 86">
            <a:extLst>
              <a:ext uri="{FF2B5EF4-FFF2-40B4-BE49-F238E27FC236}">
                <a16:creationId xmlns:a16="http://schemas.microsoft.com/office/drawing/2014/main" id="{6C917ACC-ABAE-054D-9012-01A99388E3F0}"/>
              </a:ext>
            </a:extLst>
          </p:cNvPr>
          <p:cNvCxnSpPr>
            <a:cxnSpLocks/>
          </p:cNvCxnSpPr>
          <p:nvPr/>
        </p:nvCxnSpPr>
        <p:spPr bwMode="auto">
          <a:xfrm>
            <a:off x="5473353" y="4688487"/>
            <a:ext cx="320502" cy="484145"/>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88" name="TextBox 87">
            <a:extLst>
              <a:ext uri="{FF2B5EF4-FFF2-40B4-BE49-F238E27FC236}">
                <a16:creationId xmlns:a16="http://schemas.microsoft.com/office/drawing/2014/main" id="{0414FD12-8112-2D44-BFFE-714F94CCC847}"/>
              </a:ext>
            </a:extLst>
          </p:cNvPr>
          <p:cNvSpPr txBox="1"/>
          <p:nvPr/>
        </p:nvSpPr>
        <p:spPr>
          <a:xfrm>
            <a:off x="5653094" y="2441992"/>
            <a:ext cx="642067" cy="646331"/>
          </a:xfrm>
          <a:prstGeom prst="rect">
            <a:avLst/>
          </a:prstGeom>
          <a:noFill/>
        </p:spPr>
        <p:txBody>
          <a:bodyPr wrap="square" rtlCol="0">
            <a:spAutoFit/>
          </a:bodyPr>
          <a:lstStyle/>
          <a:p>
            <a:pPr algn="ctr"/>
            <a:r>
              <a:rPr lang="en-US" sz="1200" b="0" dirty="0">
                <a:solidFill>
                  <a:schemeClr val="bg1"/>
                </a:solidFill>
              </a:rPr>
              <a:t>A: [1,1,1,1,1,1]</a:t>
            </a:r>
          </a:p>
        </p:txBody>
      </p:sp>
      <p:sp>
        <p:nvSpPr>
          <p:cNvPr id="89" name="TextBox 88">
            <a:extLst>
              <a:ext uri="{FF2B5EF4-FFF2-40B4-BE49-F238E27FC236}">
                <a16:creationId xmlns:a16="http://schemas.microsoft.com/office/drawing/2014/main" id="{65781DE7-82A4-CB44-BBBC-46BEA4777346}"/>
              </a:ext>
            </a:extLst>
          </p:cNvPr>
          <p:cNvSpPr txBox="1"/>
          <p:nvPr/>
        </p:nvSpPr>
        <p:spPr>
          <a:xfrm>
            <a:off x="5574981" y="5131676"/>
            <a:ext cx="757315" cy="461665"/>
          </a:xfrm>
          <a:prstGeom prst="rect">
            <a:avLst/>
          </a:prstGeom>
          <a:noFill/>
        </p:spPr>
        <p:txBody>
          <a:bodyPr wrap="square" rtlCol="0">
            <a:spAutoFit/>
          </a:bodyPr>
          <a:lstStyle/>
          <a:p>
            <a:pPr algn="ctr"/>
            <a:r>
              <a:rPr lang="en-US" sz="1200" b="0" dirty="0">
                <a:solidFill>
                  <a:schemeClr val="bg1"/>
                </a:solidFill>
              </a:rPr>
              <a:t>B: [1,1,1]</a:t>
            </a:r>
          </a:p>
        </p:txBody>
      </p:sp>
      <p:cxnSp>
        <p:nvCxnSpPr>
          <p:cNvPr id="90" name="Straight Connector 89">
            <a:extLst>
              <a:ext uri="{FF2B5EF4-FFF2-40B4-BE49-F238E27FC236}">
                <a16:creationId xmlns:a16="http://schemas.microsoft.com/office/drawing/2014/main" id="{F5231D55-7A1F-FB4E-8C4A-32AC5EFA0959}"/>
              </a:ext>
            </a:extLst>
          </p:cNvPr>
          <p:cNvCxnSpPr>
            <a:cxnSpLocks/>
          </p:cNvCxnSpPr>
          <p:nvPr/>
        </p:nvCxnSpPr>
        <p:spPr bwMode="auto">
          <a:xfrm>
            <a:off x="6319579" y="2798519"/>
            <a:ext cx="360545"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91" name="Straight Connector 90">
            <a:extLst>
              <a:ext uri="{FF2B5EF4-FFF2-40B4-BE49-F238E27FC236}">
                <a16:creationId xmlns:a16="http://schemas.microsoft.com/office/drawing/2014/main" id="{FDA99B3B-D194-E44A-B29D-4A7C63407DD4}"/>
              </a:ext>
            </a:extLst>
          </p:cNvPr>
          <p:cNvCxnSpPr>
            <a:cxnSpLocks/>
          </p:cNvCxnSpPr>
          <p:nvPr/>
        </p:nvCxnSpPr>
        <p:spPr bwMode="auto">
          <a:xfrm>
            <a:off x="6295161" y="5447056"/>
            <a:ext cx="360545"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92" name="Straight Connector 91">
            <a:extLst>
              <a:ext uri="{FF2B5EF4-FFF2-40B4-BE49-F238E27FC236}">
                <a16:creationId xmlns:a16="http://schemas.microsoft.com/office/drawing/2014/main" id="{852B36AE-9862-4C41-AD8A-BB223CEE8CC2}"/>
              </a:ext>
            </a:extLst>
          </p:cNvPr>
          <p:cNvCxnSpPr>
            <a:cxnSpLocks/>
          </p:cNvCxnSpPr>
          <p:nvPr/>
        </p:nvCxnSpPr>
        <p:spPr bwMode="auto">
          <a:xfrm flipV="1">
            <a:off x="7597662" y="2791347"/>
            <a:ext cx="288577" cy="130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93" name="Straight Connector 92">
            <a:extLst>
              <a:ext uri="{FF2B5EF4-FFF2-40B4-BE49-F238E27FC236}">
                <a16:creationId xmlns:a16="http://schemas.microsoft.com/office/drawing/2014/main" id="{0244C937-B3CD-7F40-9F08-31E8CD932B0B}"/>
              </a:ext>
            </a:extLst>
          </p:cNvPr>
          <p:cNvCxnSpPr>
            <a:cxnSpLocks/>
          </p:cNvCxnSpPr>
          <p:nvPr/>
        </p:nvCxnSpPr>
        <p:spPr bwMode="auto">
          <a:xfrm flipV="1">
            <a:off x="7584093" y="5400702"/>
            <a:ext cx="288577" cy="130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94" name="TextBox 93">
            <a:extLst>
              <a:ext uri="{FF2B5EF4-FFF2-40B4-BE49-F238E27FC236}">
                <a16:creationId xmlns:a16="http://schemas.microsoft.com/office/drawing/2014/main" id="{7902D0EF-DEB9-B24F-AF86-E5D089592FD8}"/>
              </a:ext>
            </a:extLst>
          </p:cNvPr>
          <p:cNvSpPr txBox="1"/>
          <p:nvPr/>
        </p:nvSpPr>
        <p:spPr>
          <a:xfrm>
            <a:off x="7822294" y="2644786"/>
            <a:ext cx="757315" cy="276999"/>
          </a:xfrm>
          <a:prstGeom prst="rect">
            <a:avLst/>
          </a:prstGeom>
          <a:noFill/>
        </p:spPr>
        <p:txBody>
          <a:bodyPr wrap="square" rtlCol="0">
            <a:spAutoFit/>
          </a:bodyPr>
          <a:lstStyle/>
          <a:p>
            <a:r>
              <a:rPr lang="en-US" sz="1200" b="0" dirty="0">
                <a:solidFill>
                  <a:schemeClr val="bg1"/>
                </a:solidFill>
              </a:rPr>
              <a:t>A: 6</a:t>
            </a:r>
          </a:p>
        </p:txBody>
      </p:sp>
      <p:sp>
        <p:nvSpPr>
          <p:cNvPr id="95" name="TextBox 94">
            <a:extLst>
              <a:ext uri="{FF2B5EF4-FFF2-40B4-BE49-F238E27FC236}">
                <a16:creationId xmlns:a16="http://schemas.microsoft.com/office/drawing/2014/main" id="{49B8DF78-7C9C-D243-8DD7-20F7860C09F3}"/>
              </a:ext>
            </a:extLst>
          </p:cNvPr>
          <p:cNvSpPr txBox="1"/>
          <p:nvPr/>
        </p:nvSpPr>
        <p:spPr>
          <a:xfrm>
            <a:off x="7859182" y="5245419"/>
            <a:ext cx="757315" cy="276999"/>
          </a:xfrm>
          <a:prstGeom prst="rect">
            <a:avLst/>
          </a:prstGeom>
          <a:noFill/>
        </p:spPr>
        <p:txBody>
          <a:bodyPr wrap="square" rtlCol="0">
            <a:spAutoFit/>
          </a:bodyPr>
          <a:lstStyle/>
          <a:p>
            <a:r>
              <a:rPr lang="en-US" sz="1200" b="0" dirty="0">
                <a:solidFill>
                  <a:schemeClr val="bg1"/>
                </a:solidFill>
              </a:rPr>
              <a:t>B: 3</a:t>
            </a:r>
          </a:p>
        </p:txBody>
      </p:sp>
      <p:cxnSp>
        <p:nvCxnSpPr>
          <p:cNvPr id="96" name="Straight Connector 95">
            <a:extLst>
              <a:ext uri="{FF2B5EF4-FFF2-40B4-BE49-F238E27FC236}">
                <a16:creationId xmlns:a16="http://schemas.microsoft.com/office/drawing/2014/main" id="{AF7ACEDA-4714-3D49-B172-609A0EF96F45}"/>
              </a:ext>
            </a:extLst>
          </p:cNvPr>
          <p:cNvCxnSpPr>
            <a:cxnSpLocks/>
          </p:cNvCxnSpPr>
          <p:nvPr/>
        </p:nvCxnSpPr>
        <p:spPr bwMode="auto">
          <a:xfrm>
            <a:off x="8065093" y="2914687"/>
            <a:ext cx="345492" cy="374771"/>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97" name="Straight Connector 96">
            <a:extLst>
              <a:ext uri="{FF2B5EF4-FFF2-40B4-BE49-F238E27FC236}">
                <a16:creationId xmlns:a16="http://schemas.microsoft.com/office/drawing/2014/main" id="{26BC0555-357F-2045-BC82-C31AE2A531B6}"/>
              </a:ext>
            </a:extLst>
          </p:cNvPr>
          <p:cNvCxnSpPr>
            <a:cxnSpLocks/>
          </p:cNvCxnSpPr>
          <p:nvPr/>
        </p:nvCxnSpPr>
        <p:spPr bwMode="auto">
          <a:xfrm flipV="1">
            <a:off x="8010640" y="4688487"/>
            <a:ext cx="322302" cy="484145"/>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98" name="TextBox 97">
            <a:extLst>
              <a:ext uri="{FF2B5EF4-FFF2-40B4-BE49-F238E27FC236}">
                <a16:creationId xmlns:a16="http://schemas.microsoft.com/office/drawing/2014/main" id="{43A41DAF-3053-F442-96E3-B3F4C26E99B5}"/>
              </a:ext>
            </a:extLst>
          </p:cNvPr>
          <p:cNvSpPr txBox="1"/>
          <p:nvPr/>
        </p:nvSpPr>
        <p:spPr>
          <a:xfrm>
            <a:off x="2967558" y="20416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A: 1</a:t>
            </a:r>
          </a:p>
        </p:txBody>
      </p:sp>
      <p:sp>
        <p:nvSpPr>
          <p:cNvPr id="99" name="TextBox 98">
            <a:extLst>
              <a:ext uri="{FF2B5EF4-FFF2-40B4-BE49-F238E27FC236}">
                <a16:creationId xmlns:a16="http://schemas.microsoft.com/office/drawing/2014/main" id="{7CB09B4E-0AC0-C642-B398-187666CEC93C}"/>
              </a:ext>
            </a:extLst>
          </p:cNvPr>
          <p:cNvSpPr txBox="1"/>
          <p:nvPr/>
        </p:nvSpPr>
        <p:spPr>
          <a:xfrm>
            <a:off x="2952602" y="3720928"/>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B: 1</a:t>
            </a:r>
          </a:p>
        </p:txBody>
      </p:sp>
      <p:sp>
        <p:nvSpPr>
          <p:cNvPr id="100" name="TextBox 99">
            <a:extLst>
              <a:ext uri="{FF2B5EF4-FFF2-40B4-BE49-F238E27FC236}">
                <a16:creationId xmlns:a16="http://schemas.microsoft.com/office/drawing/2014/main" id="{650B1C29-BE3D-624E-865F-98E37CE425B4}"/>
              </a:ext>
            </a:extLst>
          </p:cNvPr>
          <p:cNvSpPr txBox="1"/>
          <p:nvPr/>
        </p:nvSpPr>
        <p:spPr>
          <a:xfrm>
            <a:off x="2967558" y="5562940"/>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p:txBody>
      </p:sp>
      <p:cxnSp>
        <p:nvCxnSpPr>
          <p:cNvPr id="101" name="Straight Connector 100">
            <a:extLst>
              <a:ext uri="{FF2B5EF4-FFF2-40B4-BE49-F238E27FC236}">
                <a16:creationId xmlns:a16="http://schemas.microsoft.com/office/drawing/2014/main" id="{4B1E11D4-2C46-B74D-936D-C1279B5C194E}"/>
              </a:ext>
            </a:extLst>
          </p:cNvPr>
          <p:cNvCxnSpPr>
            <a:cxnSpLocks/>
          </p:cNvCxnSpPr>
          <p:nvPr/>
        </p:nvCxnSpPr>
        <p:spPr bwMode="auto">
          <a:xfrm flipV="1">
            <a:off x="3480909" y="4519762"/>
            <a:ext cx="661605" cy="1347638"/>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102" name="Group 101">
            <a:extLst>
              <a:ext uri="{FF2B5EF4-FFF2-40B4-BE49-F238E27FC236}">
                <a16:creationId xmlns:a16="http://schemas.microsoft.com/office/drawing/2014/main" id="{C65CB06D-9192-2243-B966-0F50E2161FEE}"/>
              </a:ext>
            </a:extLst>
          </p:cNvPr>
          <p:cNvGrpSpPr/>
          <p:nvPr/>
        </p:nvGrpSpPr>
        <p:grpSpPr>
          <a:xfrm>
            <a:off x="2000091" y="2118156"/>
            <a:ext cx="610940" cy="493297"/>
            <a:chOff x="1796331" y="3048731"/>
            <a:chExt cx="610940" cy="493297"/>
          </a:xfrm>
        </p:grpSpPr>
        <p:sp>
          <p:nvSpPr>
            <p:cNvPr id="103" name="Rectangle 102">
              <a:extLst>
                <a:ext uri="{FF2B5EF4-FFF2-40B4-BE49-F238E27FC236}">
                  <a16:creationId xmlns:a16="http://schemas.microsoft.com/office/drawing/2014/main" id="{A08EC2D2-95CE-6F41-9BCC-CE71F75D45E1}"/>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04" name="TextBox 103">
              <a:extLst>
                <a:ext uri="{FF2B5EF4-FFF2-40B4-BE49-F238E27FC236}">
                  <a16:creationId xmlns:a16="http://schemas.microsoft.com/office/drawing/2014/main" id="{AB2BC51F-FC58-6A46-A5C8-1B9281C775FB}"/>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105" name="Straight Connector 104">
            <a:extLst>
              <a:ext uri="{FF2B5EF4-FFF2-40B4-BE49-F238E27FC236}">
                <a16:creationId xmlns:a16="http://schemas.microsoft.com/office/drawing/2014/main" id="{7611E0B7-2330-514E-ADE6-9FF82AFE6BC3}"/>
              </a:ext>
            </a:extLst>
          </p:cNvPr>
          <p:cNvCxnSpPr>
            <a:cxnSpLocks/>
          </p:cNvCxnSpPr>
          <p:nvPr/>
        </p:nvCxnSpPr>
        <p:spPr bwMode="auto">
          <a:xfrm flipV="1">
            <a:off x="2611031" y="234630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106" name="Straight Connector 105">
            <a:extLst>
              <a:ext uri="{FF2B5EF4-FFF2-40B4-BE49-F238E27FC236}">
                <a16:creationId xmlns:a16="http://schemas.microsoft.com/office/drawing/2014/main" id="{51C1DCDA-955D-EA44-86F3-2A46196EA0BF}"/>
              </a:ext>
            </a:extLst>
          </p:cNvPr>
          <p:cNvCxnSpPr>
            <a:cxnSpLocks/>
            <a:endCxn id="109" idx="1"/>
          </p:cNvCxnSpPr>
          <p:nvPr/>
        </p:nvCxnSpPr>
        <p:spPr bwMode="auto">
          <a:xfrm flipV="1">
            <a:off x="1679446" y="4051225"/>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107" name="Group 106">
            <a:extLst>
              <a:ext uri="{FF2B5EF4-FFF2-40B4-BE49-F238E27FC236}">
                <a16:creationId xmlns:a16="http://schemas.microsoft.com/office/drawing/2014/main" id="{AB2344EB-9C2D-244B-AE94-4EF696C13A84}"/>
              </a:ext>
            </a:extLst>
          </p:cNvPr>
          <p:cNvGrpSpPr/>
          <p:nvPr/>
        </p:nvGrpSpPr>
        <p:grpSpPr>
          <a:xfrm>
            <a:off x="1988850" y="3818917"/>
            <a:ext cx="610940" cy="493297"/>
            <a:chOff x="1796331" y="3048731"/>
            <a:chExt cx="610940" cy="493297"/>
          </a:xfrm>
        </p:grpSpPr>
        <p:sp>
          <p:nvSpPr>
            <p:cNvPr id="108" name="Rectangle 107">
              <a:extLst>
                <a:ext uri="{FF2B5EF4-FFF2-40B4-BE49-F238E27FC236}">
                  <a16:creationId xmlns:a16="http://schemas.microsoft.com/office/drawing/2014/main" id="{4CFE0815-4332-6146-980C-CD9FEA30805E}"/>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09" name="TextBox 108">
              <a:extLst>
                <a:ext uri="{FF2B5EF4-FFF2-40B4-BE49-F238E27FC236}">
                  <a16:creationId xmlns:a16="http://schemas.microsoft.com/office/drawing/2014/main" id="{478DFEC5-96D9-6240-958B-663E681BBB7B}"/>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110" name="Straight Connector 109">
            <a:extLst>
              <a:ext uri="{FF2B5EF4-FFF2-40B4-BE49-F238E27FC236}">
                <a16:creationId xmlns:a16="http://schemas.microsoft.com/office/drawing/2014/main" id="{15F04948-AD72-8145-B920-E8D9D73630D1}"/>
              </a:ext>
            </a:extLst>
          </p:cNvPr>
          <p:cNvCxnSpPr>
            <a:cxnSpLocks/>
          </p:cNvCxnSpPr>
          <p:nvPr/>
        </p:nvCxnSpPr>
        <p:spPr bwMode="auto">
          <a:xfrm flipV="1">
            <a:off x="2599790" y="4047063"/>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111" name="Straight Connector 110">
            <a:extLst>
              <a:ext uri="{FF2B5EF4-FFF2-40B4-BE49-F238E27FC236}">
                <a16:creationId xmlns:a16="http://schemas.microsoft.com/office/drawing/2014/main" id="{C349FD48-231E-D449-969A-96B028C90A88}"/>
              </a:ext>
            </a:extLst>
          </p:cNvPr>
          <p:cNvCxnSpPr>
            <a:cxnSpLocks/>
            <a:endCxn id="114" idx="1"/>
          </p:cNvCxnSpPr>
          <p:nvPr/>
        </p:nvCxnSpPr>
        <p:spPr bwMode="auto">
          <a:xfrm flipV="1">
            <a:off x="1664953" y="5947496"/>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112" name="Group 111">
            <a:extLst>
              <a:ext uri="{FF2B5EF4-FFF2-40B4-BE49-F238E27FC236}">
                <a16:creationId xmlns:a16="http://schemas.microsoft.com/office/drawing/2014/main" id="{A911A447-F98E-C243-A547-DBF488F415A2}"/>
              </a:ext>
            </a:extLst>
          </p:cNvPr>
          <p:cNvGrpSpPr/>
          <p:nvPr/>
        </p:nvGrpSpPr>
        <p:grpSpPr>
          <a:xfrm>
            <a:off x="1974357" y="5715188"/>
            <a:ext cx="610940" cy="493297"/>
            <a:chOff x="1796331" y="3048731"/>
            <a:chExt cx="610940" cy="493297"/>
          </a:xfrm>
        </p:grpSpPr>
        <p:sp>
          <p:nvSpPr>
            <p:cNvPr id="113" name="Rectangle 112">
              <a:extLst>
                <a:ext uri="{FF2B5EF4-FFF2-40B4-BE49-F238E27FC236}">
                  <a16:creationId xmlns:a16="http://schemas.microsoft.com/office/drawing/2014/main" id="{819A1639-2AEE-6A46-B805-653200C2021D}"/>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14" name="TextBox 113">
              <a:extLst>
                <a:ext uri="{FF2B5EF4-FFF2-40B4-BE49-F238E27FC236}">
                  <a16:creationId xmlns:a16="http://schemas.microsoft.com/office/drawing/2014/main" id="{E0EB9AF4-ECB4-0847-963A-2DDFE55270B4}"/>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115" name="Straight Connector 114">
            <a:extLst>
              <a:ext uri="{FF2B5EF4-FFF2-40B4-BE49-F238E27FC236}">
                <a16:creationId xmlns:a16="http://schemas.microsoft.com/office/drawing/2014/main" id="{95C0F49F-16A5-D94B-9AA1-186D4B16FD6B}"/>
              </a:ext>
            </a:extLst>
          </p:cNvPr>
          <p:cNvCxnSpPr>
            <a:cxnSpLocks/>
          </p:cNvCxnSpPr>
          <p:nvPr/>
        </p:nvCxnSpPr>
        <p:spPr bwMode="auto">
          <a:xfrm flipV="1">
            <a:off x="2585297" y="594333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116" name="Group 115">
            <a:extLst>
              <a:ext uri="{FF2B5EF4-FFF2-40B4-BE49-F238E27FC236}">
                <a16:creationId xmlns:a16="http://schemas.microsoft.com/office/drawing/2014/main" id="{078B48C2-D25A-F244-85AD-C229E3691087}"/>
              </a:ext>
            </a:extLst>
          </p:cNvPr>
          <p:cNvGrpSpPr/>
          <p:nvPr/>
        </p:nvGrpSpPr>
        <p:grpSpPr>
          <a:xfrm>
            <a:off x="6681499" y="2544168"/>
            <a:ext cx="1507289" cy="493297"/>
            <a:chOff x="1796331" y="3048731"/>
            <a:chExt cx="939556" cy="493297"/>
          </a:xfrm>
        </p:grpSpPr>
        <p:sp>
          <p:nvSpPr>
            <p:cNvPr id="117" name="Rectangle 116">
              <a:extLst>
                <a:ext uri="{FF2B5EF4-FFF2-40B4-BE49-F238E27FC236}">
                  <a16:creationId xmlns:a16="http://schemas.microsoft.com/office/drawing/2014/main" id="{AB54CD03-B1C5-EC48-B086-C82523C5E7A1}"/>
                </a:ext>
              </a:extLst>
            </p:cNvPr>
            <p:cNvSpPr/>
            <p:nvPr/>
          </p:nvSpPr>
          <p:spPr bwMode="auto">
            <a:xfrm>
              <a:off x="1796331" y="3048731"/>
              <a:ext cx="586021" cy="493297"/>
            </a:xfrm>
            <a:prstGeom prst="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18" name="TextBox 117">
              <a:extLst>
                <a:ext uri="{FF2B5EF4-FFF2-40B4-BE49-F238E27FC236}">
                  <a16:creationId xmlns:a16="http://schemas.microsoft.com/office/drawing/2014/main" id="{0F00C6A0-C746-9B44-BC34-BF062FC15F75}"/>
                </a:ext>
              </a:extLst>
            </p:cNvPr>
            <p:cNvSpPr txBox="1"/>
            <p:nvPr/>
          </p:nvSpPr>
          <p:spPr>
            <a:xfrm>
              <a:off x="1812236" y="3111762"/>
              <a:ext cx="923651" cy="338554"/>
            </a:xfrm>
            <a:prstGeom prst="rect">
              <a:avLst/>
            </a:prstGeom>
            <a:noFill/>
          </p:spPr>
          <p:txBody>
            <a:bodyPr wrap="none" rtlCol="0">
              <a:spAutoFit/>
            </a:bodyPr>
            <a:lstStyle/>
            <a:p>
              <a:r>
                <a:rPr lang="en-US" dirty="0">
                  <a:solidFill>
                    <a:schemeClr val="bg1"/>
                  </a:solidFill>
                </a:rPr>
                <a:t>Reduce</a:t>
              </a:r>
            </a:p>
          </p:txBody>
        </p:sp>
      </p:grpSp>
      <p:grpSp>
        <p:nvGrpSpPr>
          <p:cNvPr id="119" name="Group 118">
            <a:extLst>
              <a:ext uri="{FF2B5EF4-FFF2-40B4-BE49-F238E27FC236}">
                <a16:creationId xmlns:a16="http://schemas.microsoft.com/office/drawing/2014/main" id="{57AEE51E-58CA-2D46-A81B-9FE4859FEAEF}"/>
              </a:ext>
            </a:extLst>
          </p:cNvPr>
          <p:cNvGrpSpPr/>
          <p:nvPr/>
        </p:nvGrpSpPr>
        <p:grpSpPr>
          <a:xfrm>
            <a:off x="6646109" y="5157153"/>
            <a:ext cx="1507290" cy="493297"/>
            <a:chOff x="1796331" y="3048731"/>
            <a:chExt cx="939557" cy="493297"/>
          </a:xfrm>
        </p:grpSpPr>
        <p:sp>
          <p:nvSpPr>
            <p:cNvPr id="120" name="Rectangle 119">
              <a:extLst>
                <a:ext uri="{FF2B5EF4-FFF2-40B4-BE49-F238E27FC236}">
                  <a16:creationId xmlns:a16="http://schemas.microsoft.com/office/drawing/2014/main" id="{8488D436-4CD6-2745-A597-D5F3DF2FAFDB}"/>
                </a:ext>
              </a:extLst>
            </p:cNvPr>
            <p:cNvSpPr/>
            <p:nvPr/>
          </p:nvSpPr>
          <p:spPr bwMode="auto">
            <a:xfrm>
              <a:off x="1796331" y="3048731"/>
              <a:ext cx="586021" cy="493297"/>
            </a:xfrm>
            <a:prstGeom prst="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21" name="TextBox 120">
              <a:extLst>
                <a:ext uri="{FF2B5EF4-FFF2-40B4-BE49-F238E27FC236}">
                  <a16:creationId xmlns:a16="http://schemas.microsoft.com/office/drawing/2014/main" id="{2AB61895-FCB7-A447-967B-6720FB585C3C}"/>
                </a:ext>
              </a:extLst>
            </p:cNvPr>
            <p:cNvSpPr txBox="1"/>
            <p:nvPr/>
          </p:nvSpPr>
          <p:spPr>
            <a:xfrm>
              <a:off x="1812237" y="3111762"/>
              <a:ext cx="923651" cy="338554"/>
            </a:xfrm>
            <a:prstGeom prst="rect">
              <a:avLst/>
            </a:prstGeom>
            <a:noFill/>
          </p:spPr>
          <p:txBody>
            <a:bodyPr wrap="none" rtlCol="0">
              <a:spAutoFit/>
            </a:bodyPr>
            <a:lstStyle/>
            <a:p>
              <a:r>
                <a:rPr lang="en-US" dirty="0">
                  <a:solidFill>
                    <a:schemeClr val="bg1"/>
                  </a:solidFill>
                </a:rPr>
                <a:t>Reduce</a:t>
              </a:r>
            </a:p>
          </p:txBody>
        </p:sp>
      </p:grpSp>
    </p:spTree>
    <p:extLst>
      <p:ext uri="{BB962C8B-B14F-4D97-AF65-F5344CB8AC3E}">
        <p14:creationId xmlns:p14="http://schemas.microsoft.com/office/powerpoint/2010/main" val="371618097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F2E6C-2475-A041-BA78-197B7267F53F}"/>
              </a:ext>
            </a:extLst>
          </p:cNvPr>
          <p:cNvSpPr>
            <a:spLocks noGrp="1"/>
          </p:cNvSpPr>
          <p:nvPr>
            <p:ph type="title"/>
          </p:nvPr>
        </p:nvSpPr>
        <p:spPr/>
        <p:txBody>
          <a:bodyPr/>
          <a:lstStyle/>
          <a:p>
            <a:r>
              <a:rPr lang="en-US" dirty="0"/>
              <a:t>Combiner Step</a:t>
            </a:r>
          </a:p>
        </p:txBody>
      </p:sp>
      <p:sp>
        <p:nvSpPr>
          <p:cNvPr id="4" name="Slide Number Placeholder 3">
            <a:extLst>
              <a:ext uri="{FF2B5EF4-FFF2-40B4-BE49-F238E27FC236}">
                <a16:creationId xmlns:a16="http://schemas.microsoft.com/office/drawing/2014/main" id="{BCDB89B8-A7A5-6941-94C9-DE11228B457C}"/>
              </a:ext>
            </a:extLst>
          </p:cNvPr>
          <p:cNvSpPr>
            <a:spLocks noGrp="1"/>
          </p:cNvSpPr>
          <p:nvPr>
            <p:ph type="sldNum" sz="quarter" idx="10"/>
          </p:nvPr>
        </p:nvSpPr>
        <p:spPr>
          <a:xfrm>
            <a:off x="5959906" y="6318673"/>
            <a:ext cx="2057400" cy="365125"/>
          </a:xfrm>
        </p:spPr>
        <p:txBody>
          <a:bodyPr/>
          <a:lstStyle/>
          <a:p>
            <a:fld id="{95C605C4-1F5B-4B2B-8458-3FC432AF1FAC}" type="slidenum">
              <a:rPr lang="en-US" smtClean="0"/>
              <a:t>29</a:t>
            </a:fld>
            <a:endParaRPr lang="en-US"/>
          </a:p>
        </p:txBody>
      </p:sp>
      <p:sp>
        <p:nvSpPr>
          <p:cNvPr id="6" name="Slide Number Placeholder 3">
            <a:extLst>
              <a:ext uri="{FF2B5EF4-FFF2-40B4-BE49-F238E27FC236}">
                <a16:creationId xmlns:a16="http://schemas.microsoft.com/office/drawing/2014/main" id="{AD56D319-D972-D248-AECF-2CBC3AF7B78A}"/>
              </a:ext>
            </a:extLst>
          </p:cNvPr>
          <p:cNvSpPr txBox="1">
            <a:spLocks/>
          </p:cNvSpPr>
          <p:nvPr/>
        </p:nvSpPr>
        <p:spPr>
          <a:xfrm>
            <a:off x="5959906" y="6318673"/>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bg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a:lstStyle>
          <a:p>
            <a:fld id="{95C605C4-1F5B-4B2B-8458-3FC432AF1FAC}" type="slidenum">
              <a:rPr lang="en-US" smtClean="0"/>
              <a:pPr/>
              <a:t>29</a:t>
            </a:fld>
            <a:endParaRPr lang="en-US"/>
          </a:p>
        </p:txBody>
      </p:sp>
      <p:pic>
        <p:nvPicPr>
          <p:cNvPr id="9" name="Picture 8">
            <a:extLst>
              <a:ext uri="{FF2B5EF4-FFF2-40B4-BE49-F238E27FC236}">
                <a16:creationId xmlns:a16="http://schemas.microsoft.com/office/drawing/2014/main" id="{051B2063-BEA4-4149-8827-ED1C6012B0F1}"/>
              </a:ext>
            </a:extLst>
          </p:cNvPr>
          <p:cNvPicPr>
            <a:picLocks noChangeAspect="1"/>
          </p:cNvPicPr>
          <p:nvPr/>
        </p:nvPicPr>
        <p:blipFill>
          <a:blip r:embed="rId2"/>
          <a:stretch>
            <a:fillRect/>
          </a:stretch>
        </p:blipFill>
        <p:spPr>
          <a:xfrm>
            <a:off x="4322683" y="3417971"/>
            <a:ext cx="888675" cy="590539"/>
          </a:xfrm>
          <a:prstGeom prst="rect">
            <a:avLst/>
          </a:prstGeom>
        </p:spPr>
      </p:pic>
      <p:pic>
        <p:nvPicPr>
          <p:cNvPr id="10" name="Picture 9">
            <a:extLst>
              <a:ext uri="{FF2B5EF4-FFF2-40B4-BE49-F238E27FC236}">
                <a16:creationId xmlns:a16="http://schemas.microsoft.com/office/drawing/2014/main" id="{64705861-DC31-6046-A537-A951230D18F2}"/>
              </a:ext>
            </a:extLst>
          </p:cNvPr>
          <p:cNvPicPr>
            <a:picLocks noChangeAspect="1"/>
          </p:cNvPicPr>
          <p:nvPr/>
        </p:nvPicPr>
        <p:blipFill>
          <a:blip r:embed="rId3"/>
          <a:stretch>
            <a:fillRect/>
          </a:stretch>
        </p:blipFill>
        <p:spPr>
          <a:xfrm>
            <a:off x="-211989" y="1531355"/>
            <a:ext cx="1739900" cy="926076"/>
          </a:xfrm>
          <a:prstGeom prst="rect">
            <a:avLst/>
          </a:prstGeom>
        </p:spPr>
      </p:pic>
      <p:pic>
        <p:nvPicPr>
          <p:cNvPr id="11" name="Picture 10">
            <a:extLst>
              <a:ext uri="{FF2B5EF4-FFF2-40B4-BE49-F238E27FC236}">
                <a16:creationId xmlns:a16="http://schemas.microsoft.com/office/drawing/2014/main" id="{EE53D566-05E6-4D47-9D70-7753FD6B77F5}"/>
              </a:ext>
            </a:extLst>
          </p:cNvPr>
          <p:cNvPicPr>
            <a:picLocks noChangeAspect="1"/>
          </p:cNvPicPr>
          <p:nvPr/>
        </p:nvPicPr>
        <p:blipFill>
          <a:blip r:embed="rId3"/>
          <a:stretch>
            <a:fillRect/>
          </a:stretch>
        </p:blipFill>
        <p:spPr>
          <a:xfrm>
            <a:off x="-255529" y="3264896"/>
            <a:ext cx="1739900" cy="926076"/>
          </a:xfrm>
          <a:prstGeom prst="rect">
            <a:avLst/>
          </a:prstGeom>
        </p:spPr>
      </p:pic>
      <p:pic>
        <p:nvPicPr>
          <p:cNvPr id="12" name="Picture 11">
            <a:extLst>
              <a:ext uri="{FF2B5EF4-FFF2-40B4-BE49-F238E27FC236}">
                <a16:creationId xmlns:a16="http://schemas.microsoft.com/office/drawing/2014/main" id="{040B697C-7CDB-2047-8417-1CFE2A46A0D2}"/>
              </a:ext>
            </a:extLst>
          </p:cNvPr>
          <p:cNvPicPr>
            <a:picLocks noChangeAspect="1"/>
          </p:cNvPicPr>
          <p:nvPr/>
        </p:nvPicPr>
        <p:blipFill>
          <a:blip r:embed="rId3"/>
          <a:stretch>
            <a:fillRect/>
          </a:stretch>
        </p:blipFill>
        <p:spPr>
          <a:xfrm>
            <a:off x="-247874" y="5169924"/>
            <a:ext cx="1739900" cy="926076"/>
          </a:xfrm>
          <a:prstGeom prst="rect">
            <a:avLst/>
          </a:prstGeom>
        </p:spPr>
      </p:pic>
      <p:pic>
        <p:nvPicPr>
          <p:cNvPr id="15" name="Picture 14">
            <a:extLst>
              <a:ext uri="{FF2B5EF4-FFF2-40B4-BE49-F238E27FC236}">
                <a16:creationId xmlns:a16="http://schemas.microsoft.com/office/drawing/2014/main" id="{9E4680A0-7B45-1B49-A35A-168C6E70E635}"/>
              </a:ext>
            </a:extLst>
          </p:cNvPr>
          <p:cNvPicPr>
            <a:picLocks noChangeAspect="1"/>
          </p:cNvPicPr>
          <p:nvPr/>
        </p:nvPicPr>
        <p:blipFill>
          <a:blip r:embed="rId4"/>
          <a:stretch>
            <a:fillRect/>
          </a:stretch>
        </p:blipFill>
        <p:spPr>
          <a:xfrm>
            <a:off x="8489185" y="3105559"/>
            <a:ext cx="642900" cy="642900"/>
          </a:xfrm>
          <a:prstGeom prst="rect">
            <a:avLst/>
          </a:prstGeom>
        </p:spPr>
      </p:pic>
      <p:cxnSp>
        <p:nvCxnSpPr>
          <p:cNvPr id="16" name="Straight Connector 15">
            <a:extLst>
              <a:ext uri="{FF2B5EF4-FFF2-40B4-BE49-F238E27FC236}">
                <a16:creationId xmlns:a16="http://schemas.microsoft.com/office/drawing/2014/main" id="{AB308656-AFC0-2B43-8630-1436C7038AC7}"/>
              </a:ext>
            </a:extLst>
          </p:cNvPr>
          <p:cNvCxnSpPr>
            <a:cxnSpLocks/>
            <a:endCxn id="47" idx="1"/>
          </p:cNvCxnSpPr>
          <p:nvPr/>
        </p:nvCxnSpPr>
        <p:spPr bwMode="auto">
          <a:xfrm flipV="1">
            <a:off x="1690687" y="207333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17" name="TextBox 16">
            <a:extLst>
              <a:ext uri="{FF2B5EF4-FFF2-40B4-BE49-F238E27FC236}">
                <a16:creationId xmlns:a16="http://schemas.microsoft.com/office/drawing/2014/main" id="{45D40FFB-8419-B445-B1EC-D190B97284B2}"/>
              </a:ext>
            </a:extLst>
          </p:cNvPr>
          <p:cNvSpPr txBox="1"/>
          <p:nvPr/>
        </p:nvSpPr>
        <p:spPr>
          <a:xfrm>
            <a:off x="1042823" y="1746005"/>
            <a:ext cx="689612"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B</a:t>
            </a:r>
          </a:p>
          <a:p>
            <a:r>
              <a:rPr lang="en-US" sz="1200" b="0" dirty="0">
                <a:solidFill>
                  <a:schemeClr val="bg1"/>
                </a:solidFill>
              </a:rPr>
              <a:t>Party A</a:t>
            </a:r>
          </a:p>
        </p:txBody>
      </p:sp>
      <p:sp>
        <p:nvSpPr>
          <p:cNvPr id="18" name="TextBox 17">
            <a:extLst>
              <a:ext uri="{FF2B5EF4-FFF2-40B4-BE49-F238E27FC236}">
                <a16:creationId xmlns:a16="http://schemas.microsoft.com/office/drawing/2014/main" id="{B4B3436D-3FA6-CC4A-8EA9-A1B3396679A7}"/>
              </a:ext>
            </a:extLst>
          </p:cNvPr>
          <p:cNvSpPr txBox="1"/>
          <p:nvPr/>
        </p:nvSpPr>
        <p:spPr>
          <a:xfrm>
            <a:off x="1074721" y="5285022"/>
            <a:ext cx="681149"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A</a:t>
            </a:r>
          </a:p>
        </p:txBody>
      </p:sp>
      <p:sp>
        <p:nvSpPr>
          <p:cNvPr id="19" name="TextBox 18">
            <a:extLst>
              <a:ext uri="{FF2B5EF4-FFF2-40B4-BE49-F238E27FC236}">
                <a16:creationId xmlns:a16="http://schemas.microsoft.com/office/drawing/2014/main" id="{BE782521-784B-1340-859F-5797C0EA8DDB}"/>
              </a:ext>
            </a:extLst>
          </p:cNvPr>
          <p:cNvSpPr txBox="1"/>
          <p:nvPr/>
        </p:nvSpPr>
        <p:spPr>
          <a:xfrm>
            <a:off x="1002313" y="3449739"/>
            <a:ext cx="715965" cy="646331"/>
          </a:xfrm>
          <a:prstGeom prst="rect">
            <a:avLst/>
          </a:prstGeom>
          <a:noFill/>
        </p:spPr>
        <p:txBody>
          <a:bodyPr wrap="none" rtlCol="0">
            <a:spAutoFit/>
          </a:bodyPr>
          <a:lstStyle/>
          <a:p>
            <a:r>
              <a:rPr lang="en-US" sz="1200" b="0" dirty="0">
                <a:solidFill>
                  <a:schemeClr val="bg1"/>
                </a:solidFill>
              </a:rPr>
              <a:t>Party A</a:t>
            </a:r>
          </a:p>
          <a:p>
            <a:r>
              <a:rPr lang="en-US" sz="1200" b="0" dirty="0">
                <a:solidFill>
                  <a:schemeClr val="bg1"/>
                </a:solidFill>
              </a:rPr>
              <a:t>Party A</a:t>
            </a:r>
          </a:p>
          <a:p>
            <a:r>
              <a:rPr lang="en-US" sz="1200" b="0" dirty="0">
                <a:solidFill>
                  <a:schemeClr val="bg1"/>
                </a:solidFill>
              </a:rPr>
              <a:t>Party B</a:t>
            </a:r>
          </a:p>
        </p:txBody>
      </p:sp>
      <p:sp>
        <p:nvSpPr>
          <p:cNvPr id="20" name="TextBox 19">
            <a:extLst>
              <a:ext uri="{FF2B5EF4-FFF2-40B4-BE49-F238E27FC236}">
                <a16:creationId xmlns:a16="http://schemas.microsoft.com/office/drawing/2014/main" id="{B80CD8C7-5EAF-714E-819E-A117E8AEC88D}"/>
              </a:ext>
            </a:extLst>
          </p:cNvPr>
          <p:cNvSpPr txBox="1"/>
          <p:nvPr/>
        </p:nvSpPr>
        <p:spPr>
          <a:xfrm>
            <a:off x="8250870" y="3866732"/>
            <a:ext cx="895502" cy="461665"/>
          </a:xfrm>
          <a:prstGeom prst="rect">
            <a:avLst/>
          </a:prstGeom>
          <a:noFill/>
        </p:spPr>
        <p:txBody>
          <a:bodyPr wrap="none" rtlCol="0">
            <a:spAutoFit/>
          </a:bodyPr>
          <a:lstStyle/>
          <a:p>
            <a:r>
              <a:rPr lang="en-US" sz="1200" dirty="0">
                <a:solidFill>
                  <a:schemeClr val="bg1"/>
                </a:solidFill>
              </a:rPr>
              <a:t>Party A: 6</a:t>
            </a:r>
          </a:p>
          <a:p>
            <a:r>
              <a:rPr lang="en-US" sz="1200" dirty="0">
                <a:solidFill>
                  <a:schemeClr val="bg1"/>
                </a:solidFill>
              </a:rPr>
              <a:t>Party B: 3</a:t>
            </a:r>
          </a:p>
        </p:txBody>
      </p:sp>
      <p:sp>
        <p:nvSpPr>
          <p:cNvPr id="22" name="TextBox 21">
            <a:extLst>
              <a:ext uri="{FF2B5EF4-FFF2-40B4-BE49-F238E27FC236}">
                <a16:creationId xmlns:a16="http://schemas.microsoft.com/office/drawing/2014/main" id="{BD4C2B85-41B6-5B4D-90F7-C2B528FC5781}"/>
              </a:ext>
            </a:extLst>
          </p:cNvPr>
          <p:cNvSpPr txBox="1"/>
          <p:nvPr/>
        </p:nvSpPr>
        <p:spPr>
          <a:xfrm>
            <a:off x="3555382" y="1379021"/>
            <a:ext cx="1202819" cy="461665"/>
          </a:xfrm>
          <a:prstGeom prst="rect">
            <a:avLst/>
          </a:prstGeom>
          <a:noFill/>
        </p:spPr>
        <p:txBody>
          <a:bodyPr wrap="square" rtlCol="0">
            <a:spAutoFit/>
          </a:bodyPr>
          <a:lstStyle/>
          <a:p>
            <a:r>
              <a:rPr lang="en-US" sz="1200" dirty="0">
                <a:solidFill>
                  <a:schemeClr val="bg1"/>
                </a:solidFill>
              </a:rPr>
              <a:t>Combiner Output</a:t>
            </a:r>
          </a:p>
        </p:txBody>
      </p:sp>
      <p:sp>
        <p:nvSpPr>
          <p:cNvPr id="23" name="TextBox 22">
            <a:extLst>
              <a:ext uri="{FF2B5EF4-FFF2-40B4-BE49-F238E27FC236}">
                <a16:creationId xmlns:a16="http://schemas.microsoft.com/office/drawing/2014/main" id="{9EB968A1-B49C-E944-AC0A-82DE3051EFAB}"/>
              </a:ext>
            </a:extLst>
          </p:cNvPr>
          <p:cNvSpPr txBox="1">
            <a:spLocks noChangeArrowheads="1"/>
          </p:cNvSpPr>
          <p:nvPr/>
        </p:nvSpPr>
        <p:spPr bwMode="auto">
          <a:xfrm rot="-811533">
            <a:off x="1844082" y="1020435"/>
            <a:ext cx="968791"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Map</a:t>
            </a:r>
            <a:endParaRPr lang="en-US" sz="3600" dirty="0">
              <a:solidFill>
                <a:srgbClr val="FF0000"/>
              </a:solidFill>
              <a:latin typeface="Gill Sans"/>
              <a:cs typeface="Gill Sans"/>
            </a:endParaRPr>
          </a:p>
        </p:txBody>
      </p:sp>
      <p:cxnSp>
        <p:nvCxnSpPr>
          <p:cNvPr id="24" name="Straight Connector 23">
            <a:extLst>
              <a:ext uri="{FF2B5EF4-FFF2-40B4-BE49-F238E27FC236}">
                <a16:creationId xmlns:a16="http://schemas.microsoft.com/office/drawing/2014/main" id="{8F5BD0F3-845B-F040-8FBE-2BEDBB5808F7}"/>
              </a:ext>
            </a:extLst>
          </p:cNvPr>
          <p:cNvCxnSpPr>
            <a:cxnSpLocks/>
          </p:cNvCxnSpPr>
          <p:nvPr/>
        </p:nvCxnSpPr>
        <p:spPr bwMode="auto">
          <a:xfrm>
            <a:off x="4139313" y="2045514"/>
            <a:ext cx="395863" cy="89046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25" name="Straight Connector 24">
            <a:extLst>
              <a:ext uri="{FF2B5EF4-FFF2-40B4-BE49-F238E27FC236}">
                <a16:creationId xmlns:a16="http://schemas.microsoft.com/office/drawing/2014/main" id="{ABC3B779-4070-0846-8F33-616447B1BD72}"/>
              </a:ext>
            </a:extLst>
          </p:cNvPr>
          <p:cNvCxnSpPr>
            <a:cxnSpLocks/>
          </p:cNvCxnSpPr>
          <p:nvPr/>
        </p:nvCxnSpPr>
        <p:spPr bwMode="auto">
          <a:xfrm>
            <a:off x="4115279" y="3748459"/>
            <a:ext cx="328717" cy="18502"/>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26" name="TextBox 25">
            <a:extLst>
              <a:ext uri="{FF2B5EF4-FFF2-40B4-BE49-F238E27FC236}">
                <a16:creationId xmlns:a16="http://schemas.microsoft.com/office/drawing/2014/main" id="{BB3E70B6-76A9-9843-948F-EF81B065E6AB}"/>
              </a:ext>
            </a:extLst>
          </p:cNvPr>
          <p:cNvSpPr txBox="1">
            <a:spLocks noChangeArrowheads="1"/>
          </p:cNvSpPr>
          <p:nvPr/>
        </p:nvSpPr>
        <p:spPr bwMode="auto">
          <a:xfrm rot="-811533">
            <a:off x="4694735" y="1148469"/>
            <a:ext cx="1459502"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Shuffle</a:t>
            </a:r>
            <a:endParaRPr lang="en-US" sz="3600" dirty="0">
              <a:solidFill>
                <a:srgbClr val="FF0000"/>
              </a:solidFill>
              <a:latin typeface="Gill Sans"/>
              <a:cs typeface="Gill Sans"/>
            </a:endParaRPr>
          </a:p>
        </p:txBody>
      </p:sp>
      <p:sp>
        <p:nvSpPr>
          <p:cNvPr id="27" name="TextBox 26">
            <a:extLst>
              <a:ext uri="{FF2B5EF4-FFF2-40B4-BE49-F238E27FC236}">
                <a16:creationId xmlns:a16="http://schemas.microsoft.com/office/drawing/2014/main" id="{7D262E09-8D4A-DF43-A70F-02EDAD53DA47}"/>
              </a:ext>
            </a:extLst>
          </p:cNvPr>
          <p:cNvSpPr txBox="1"/>
          <p:nvPr/>
        </p:nvSpPr>
        <p:spPr>
          <a:xfrm>
            <a:off x="5163987" y="3113075"/>
            <a:ext cx="458780" cy="1200329"/>
          </a:xfrm>
          <a:prstGeom prst="rect">
            <a:avLst/>
          </a:prstGeom>
          <a:noFill/>
        </p:spPr>
        <p:txBody>
          <a:bodyPr wrap="none" rtlCol="0">
            <a:spAutoFit/>
          </a:bodyPr>
          <a:lstStyle/>
          <a:p>
            <a:r>
              <a:rPr lang="en-US" sz="1200" b="0" dirty="0">
                <a:solidFill>
                  <a:schemeClr val="bg1"/>
                </a:solidFill>
              </a:rPr>
              <a:t>A: 2</a:t>
            </a:r>
          </a:p>
          <a:p>
            <a:r>
              <a:rPr lang="en-US" sz="1200" b="0" dirty="0">
                <a:solidFill>
                  <a:schemeClr val="bg1"/>
                </a:solidFill>
              </a:rPr>
              <a:t>A: 1</a:t>
            </a:r>
          </a:p>
          <a:p>
            <a:r>
              <a:rPr lang="en-US" sz="1200" b="0" dirty="0">
                <a:solidFill>
                  <a:schemeClr val="bg1"/>
                </a:solidFill>
              </a:rPr>
              <a:t>A: 3</a:t>
            </a:r>
          </a:p>
          <a:p>
            <a:endParaRPr lang="en-US" sz="1200" b="0" dirty="0">
              <a:solidFill>
                <a:schemeClr val="bg1"/>
              </a:solidFill>
            </a:endParaRPr>
          </a:p>
          <a:p>
            <a:r>
              <a:rPr lang="en-US" sz="1200" b="0" dirty="0">
                <a:solidFill>
                  <a:schemeClr val="bg1"/>
                </a:solidFill>
              </a:rPr>
              <a:t>B: 1</a:t>
            </a:r>
          </a:p>
          <a:p>
            <a:r>
              <a:rPr lang="en-US" sz="1200" b="0" dirty="0">
                <a:solidFill>
                  <a:schemeClr val="bg1"/>
                </a:solidFill>
              </a:rPr>
              <a:t>B: 2</a:t>
            </a:r>
          </a:p>
        </p:txBody>
      </p:sp>
      <p:sp>
        <p:nvSpPr>
          <p:cNvPr id="28" name="TextBox 27">
            <a:extLst>
              <a:ext uri="{FF2B5EF4-FFF2-40B4-BE49-F238E27FC236}">
                <a16:creationId xmlns:a16="http://schemas.microsoft.com/office/drawing/2014/main" id="{5EF24CF3-81E9-0B45-8ED4-3C7D42B1427C}"/>
              </a:ext>
            </a:extLst>
          </p:cNvPr>
          <p:cNvSpPr txBox="1">
            <a:spLocks noChangeArrowheads="1"/>
          </p:cNvSpPr>
          <p:nvPr/>
        </p:nvSpPr>
        <p:spPr bwMode="auto">
          <a:xfrm rot="-811533">
            <a:off x="7055094" y="1091275"/>
            <a:ext cx="1521314"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Reduce</a:t>
            </a:r>
            <a:endParaRPr lang="en-US" sz="3600" dirty="0">
              <a:solidFill>
                <a:srgbClr val="FF0000"/>
              </a:solidFill>
              <a:latin typeface="Gill Sans"/>
              <a:cs typeface="Gill Sans"/>
            </a:endParaRPr>
          </a:p>
        </p:txBody>
      </p:sp>
      <p:cxnSp>
        <p:nvCxnSpPr>
          <p:cNvPr id="29" name="Straight Connector 28">
            <a:extLst>
              <a:ext uri="{FF2B5EF4-FFF2-40B4-BE49-F238E27FC236}">
                <a16:creationId xmlns:a16="http://schemas.microsoft.com/office/drawing/2014/main" id="{91B3375D-2C69-6947-BB3A-A68A36E02BE6}"/>
              </a:ext>
            </a:extLst>
          </p:cNvPr>
          <p:cNvCxnSpPr>
            <a:cxnSpLocks/>
          </p:cNvCxnSpPr>
          <p:nvPr/>
        </p:nvCxnSpPr>
        <p:spPr bwMode="auto">
          <a:xfrm flipV="1">
            <a:off x="5671689" y="2778361"/>
            <a:ext cx="320502" cy="611057"/>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30" name="Straight Connector 29">
            <a:extLst>
              <a:ext uri="{FF2B5EF4-FFF2-40B4-BE49-F238E27FC236}">
                <a16:creationId xmlns:a16="http://schemas.microsoft.com/office/drawing/2014/main" id="{2878E569-62BF-204D-BC1D-F24EDD3689F1}"/>
              </a:ext>
            </a:extLst>
          </p:cNvPr>
          <p:cNvCxnSpPr>
            <a:cxnSpLocks/>
          </p:cNvCxnSpPr>
          <p:nvPr/>
        </p:nvCxnSpPr>
        <p:spPr bwMode="auto">
          <a:xfrm>
            <a:off x="5671689" y="4446670"/>
            <a:ext cx="320502" cy="484145"/>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31" name="TextBox 30">
            <a:extLst>
              <a:ext uri="{FF2B5EF4-FFF2-40B4-BE49-F238E27FC236}">
                <a16:creationId xmlns:a16="http://schemas.microsoft.com/office/drawing/2014/main" id="{747C32CE-2EB1-DA4F-A75E-B69E402141AE}"/>
              </a:ext>
            </a:extLst>
          </p:cNvPr>
          <p:cNvSpPr txBox="1"/>
          <p:nvPr/>
        </p:nvSpPr>
        <p:spPr>
          <a:xfrm>
            <a:off x="5727641" y="2302351"/>
            <a:ext cx="765856" cy="461665"/>
          </a:xfrm>
          <a:prstGeom prst="rect">
            <a:avLst/>
          </a:prstGeom>
          <a:noFill/>
        </p:spPr>
        <p:txBody>
          <a:bodyPr wrap="square" rtlCol="0">
            <a:spAutoFit/>
          </a:bodyPr>
          <a:lstStyle/>
          <a:p>
            <a:pPr algn="ctr"/>
            <a:r>
              <a:rPr lang="en-US" sz="1200" b="0" dirty="0">
                <a:solidFill>
                  <a:schemeClr val="bg1"/>
                </a:solidFill>
              </a:rPr>
              <a:t>A: [2,1,3]</a:t>
            </a:r>
          </a:p>
        </p:txBody>
      </p:sp>
      <p:sp>
        <p:nvSpPr>
          <p:cNvPr id="32" name="TextBox 31">
            <a:extLst>
              <a:ext uri="{FF2B5EF4-FFF2-40B4-BE49-F238E27FC236}">
                <a16:creationId xmlns:a16="http://schemas.microsoft.com/office/drawing/2014/main" id="{8F744EF2-A8E7-764D-B85C-106C7D518351}"/>
              </a:ext>
            </a:extLst>
          </p:cNvPr>
          <p:cNvSpPr txBox="1"/>
          <p:nvPr/>
        </p:nvSpPr>
        <p:spPr>
          <a:xfrm>
            <a:off x="5893681" y="4818936"/>
            <a:ext cx="503966" cy="461665"/>
          </a:xfrm>
          <a:prstGeom prst="rect">
            <a:avLst/>
          </a:prstGeom>
          <a:noFill/>
        </p:spPr>
        <p:txBody>
          <a:bodyPr wrap="square" rtlCol="0">
            <a:spAutoFit/>
          </a:bodyPr>
          <a:lstStyle/>
          <a:p>
            <a:pPr algn="ctr"/>
            <a:r>
              <a:rPr lang="en-US" sz="1200" b="0" dirty="0">
                <a:solidFill>
                  <a:schemeClr val="bg1"/>
                </a:solidFill>
              </a:rPr>
              <a:t>B: [1,2]</a:t>
            </a:r>
          </a:p>
        </p:txBody>
      </p:sp>
      <p:cxnSp>
        <p:nvCxnSpPr>
          <p:cNvPr id="33" name="Straight Connector 32">
            <a:extLst>
              <a:ext uri="{FF2B5EF4-FFF2-40B4-BE49-F238E27FC236}">
                <a16:creationId xmlns:a16="http://schemas.microsoft.com/office/drawing/2014/main" id="{586AAD60-6DB3-5943-BF30-807936DE2176}"/>
              </a:ext>
            </a:extLst>
          </p:cNvPr>
          <p:cNvCxnSpPr>
            <a:cxnSpLocks/>
          </p:cNvCxnSpPr>
          <p:nvPr/>
        </p:nvCxnSpPr>
        <p:spPr bwMode="auto">
          <a:xfrm>
            <a:off x="6517915" y="2556702"/>
            <a:ext cx="360545"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34" name="Straight Connector 33">
            <a:extLst>
              <a:ext uri="{FF2B5EF4-FFF2-40B4-BE49-F238E27FC236}">
                <a16:creationId xmlns:a16="http://schemas.microsoft.com/office/drawing/2014/main" id="{4B7BB9AE-6152-324E-BBE8-91387CB19A86}"/>
              </a:ext>
            </a:extLst>
          </p:cNvPr>
          <p:cNvCxnSpPr>
            <a:cxnSpLocks/>
          </p:cNvCxnSpPr>
          <p:nvPr/>
        </p:nvCxnSpPr>
        <p:spPr bwMode="auto">
          <a:xfrm>
            <a:off x="6493497" y="5205239"/>
            <a:ext cx="360545"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35" name="Straight Connector 34">
            <a:extLst>
              <a:ext uri="{FF2B5EF4-FFF2-40B4-BE49-F238E27FC236}">
                <a16:creationId xmlns:a16="http://schemas.microsoft.com/office/drawing/2014/main" id="{1997718C-7F83-A54C-8B17-A9D0BED1601C}"/>
              </a:ext>
            </a:extLst>
          </p:cNvPr>
          <p:cNvCxnSpPr>
            <a:cxnSpLocks/>
          </p:cNvCxnSpPr>
          <p:nvPr/>
        </p:nvCxnSpPr>
        <p:spPr bwMode="auto">
          <a:xfrm flipV="1">
            <a:off x="7795998" y="2549530"/>
            <a:ext cx="288577" cy="130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36" name="Straight Connector 35">
            <a:extLst>
              <a:ext uri="{FF2B5EF4-FFF2-40B4-BE49-F238E27FC236}">
                <a16:creationId xmlns:a16="http://schemas.microsoft.com/office/drawing/2014/main" id="{315B5713-AA51-8748-96FD-3C65ECCD1095}"/>
              </a:ext>
            </a:extLst>
          </p:cNvPr>
          <p:cNvCxnSpPr>
            <a:cxnSpLocks/>
          </p:cNvCxnSpPr>
          <p:nvPr/>
        </p:nvCxnSpPr>
        <p:spPr bwMode="auto">
          <a:xfrm flipV="1">
            <a:off x="7782429" y="5158885"/>
            <a:ext cx="288577" cy="130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37" name="TextBox 36">
            <a:extLst>
              <a:ext uri="{FF2B5EF4-FFF2-40B4-BE49-F238E27FC236}">
                <a16:creationId xmlns:a16="http://schemas.microsoft.com/office/drawing/2014/main" id="{3C754FCE-CEC6-404C-94F0-EA0E512662A2}"/>
              </a:ext>
            </a:extLst>
          </p:cNvPr>
          <p:cNvSpPr txBox="1"/>
          <p:nvPr/>
        </p:nvSpPr>
        <p:spPr>
          <a:xfrm>
            <a:off x="8020630" y="2402969"/>
            <a:ext cx="757315" cy="276999"/>
          </a:xfrm>
          <a:prstGeom prst="rect">
            <a:avLst/>
          </a:prstGeom>
          <a:noFill/>
        </p:spPr>
        <p:txBody>
          <a:bodyPr wrap="square" rtlCol="0">
            <a:spAutoFit/>
          </a:bodyPr>
          <a:lstStyle/>
          <a:p>
            <a:r>
              <a:rPr lang="en-US" sz="1200" b="0" dirty="0">
                <a:solidFill>
                  <a:schemeClr val="bg1"/>
                </a:solidFill>
              </a:rPr>
              <a:t>A: 6</a:t>
            </a:r>
          </a:p>
        </p:txBody>
      </p:sp>
      <p:sp>
        <p:nvSpPr>
          <p:cNvPr id="38" name="TextBox 37">
            <a:extLst>
              <a:ext uri="{FF2B5EF4-FFF2-40B4-BE49-F238E27FC236}">
                <a16:creationId xmlns:a16="http://schemas.microsoft.com/office/drawing/2014/main" id="{D99649FF-ABF9-0C4E-872D-8B0321D6BBEA}"/>
              </a:ext>
            </a:extLst>
          </p:cNvPr>
          <p:cNvSpPr txBox="1"/>
          <p:nvPr/>
        </p:nvSpPr>
        <p:spPr>
          <a:xfrm>
            <a:off x="8057518" y="5003602"/>
            <a:ext cx="757315" cy="276999"/>
          </a:xfrm>
          <a:prstGeom prst="rect">
            <a:avLst/>
          </a:prstGeom>
          <a:noFill/>
        </p:spPr>
        <p:txBody>
          <a:bodyPr wrap="square" rtlCol="0">
            <a:spAutoFit/>
          </a:bodyPr>
          <a:lstStyle/>
          <a:p>
            <a:r>
              <a:rPr lang="en-US" sz="1200" b="0" dirty="0">
                <a:solidFill>
                  <a:schemeClr val="bg1"/>
                </a:solidFill>
              </a:rPr>
              <a:t>B: 3</a:t>
            </a:r>
          </a:p>
        </p:txBody>
      </p:sp>
      <p:cxnSp>
        <p:nvCxnSpPr>
          <p:cNvPr id="39" name="Straight Connector 38">
            <a:extLst>
              <a:ext uri="{FF2B5EF4-FFF2-40B4-BE49-F238E27FC236}">
                <a16:creationId xmlns:a16="http://schemas.microsoft.com/office/drawing/2014/main" id="{10ECC825-93EC-584F-9669-16799DFA0309}"/>
              </a:ext>
            </a:extLst>
          </p:cNvPr>
          <p:cNvCxnSpPr>
            <a:cxnSpLocks/>
          </p:cNvCxnSpPr>
          <p:nvPr/>
        </p:nvCxnSpPr>
        <p:spPr bwMode="auto">
          <a:xfrm>
            <a:off x="8263429" y="2672870"/>
            <a:ext cx="345492" cy="374771"/>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40" name="Straight Connector 39">
            <a:extLst>
              <a:ext uri="{FF2B5EF4-FFF2-40B4-BE49-F238E27FC236}">
                <a16:creationId xmlns:a16="http://schemas.microsoft.com/office/drawing/2014/main" id="{03599188-FCDD-3D4D-96C0-FCFC72D87978}"/>
              </a:ext>
            </a:extLst>
          </p:cNvPr>
          <p:cNvCxnSpPr>
            <a:cxnSpLocks/>
          </p:cNvCxnSpPr>
          <p:nvPr/>
        </p:nvCxnSpPr>
        <p:spPr bwMode="auto">
          <a:xfrm flipV="1">
            <a:off x="8208976" y="4446670"/>
            <a:ext cx="322302" cy="484145"/>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41" name="TextBox 40">
            <a:extLst>
              <a:ext uri="{FF2B5EF4-FFF2-40B4-BE49-F238E27FC236}">
                <a16:creationId xmlns:a16="http://schemas.microsoft.com/office/drawing/2014/main" id="{D66D8251-6299-1549-B8F4-D4CED9F5F8A8}"/>
              </a:ext>
            </a:extLst>
          </p:cNvPr>
          <p:cNvSpPr txBox="1"/>
          <p:nvPr/>
        </p:nvSpPr>
        <p:spPr>
          <a:xfrm>
            <a:off x="2967558" y="1764508"/>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A: 1</a:t>
            </a:r>
          </a:p>
        </p:txBody>
      </p:sp>
      <p:sp>
        <p:nvSpPr>
          <p:cNvPr id="42" name="TextBox 41">
            <a:extLst>
              <a:ext uri="{FF2B5EF4-FFF2-40B4-BE49-F238E27FC236}">
                <a16:creationId xmlns:a16="http://schemas.microsoft.com/office/drawing/2014/main" id="{A5B828A1-52BF-2344-AFB9-F09B383AED7E}"/>
              </a:ext>
            </a:extLst>
          </p:cNvPr>
          <p:cNvSpPr txBox="1"/>
          <p:nvPr/>
        </p:nvSpPr>
        <p:spPr>
          <a:xfrm>
            <a:off x="2952602" y="3443796"/>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1</a:t>
            </a:r>
          </a:p>
          <a:p>
            <a:r>
              <a:rPr lang="en-US" sz="1200" b="0" dirty="0">
                <a:solidFill>
                  <a:schemeClr val="bg1"/>
                </a:solidFill>
              </a:rPr>
              <a:t>B: 1</a:t>
            </a:r>
          </a:p>
        </p:txBody>
      </p:sp>
      <p:sp>
        <p:nvSpPr>
          <p:cNvPr id="43" name="TextBox 42">
            <a:extLst>
              <a:ext uri="{FF2B5EF4-FFF2-40B4-BE49-F238E27FC236}">
                <a16:creationId xmlns:a16="http://schemas.microsoft.com/office/drawing/2014/main" id="{2FA043BE-A779-BA48-B456-8F2C1AAA7331}"/>
              </a:ext>
            </a:extLst>
          </p:cNvPr>
          <p:cNvSpPr txBox="1"/>
          <p:nvPr/>
        </p:nvSpPr>
        <p:spPr>
          <a:xfrm>
            <a:off x="2967558" y="5285808"/>
            <a:ext cx="458780" cy="646331"/>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A: 1</a:t>
            </a:r>
          </a:p>
          <a:p>
            <a:r>
              <a:rPr lang="en-US" sz="1200" b="0" dirty="0">
                <a:solidFill>
                  <a:schemeClr val="bg1"/>
                </a:solidFill>
              </a:rPr>
              <a:t>A: 1</a:t>
            </a:r>
          </a:p>
        </p:txBody>
      </p:sp>
      <p:cxnSp>
        <p:nvCxnSpPr>
          <p:cNvPr id="44" name="Straight Connector 43">
            <a:extLst>
              <a:ext uri="{FF2B5EF4-FFF2-40B4-BE49-F238E27FC236}">
                <a16:creationId xmlns:a16="http://schemas.microsoft.com/office/drawing/2014/main" id="{628449E9-3F44-EC43-BDA9-2F5DADE5DB6F}"/>
              </a:ext>
            </a:extLst>
          </p:cNvPr>
          <p:cNvCxnSpPr>
            <a:cxnSpLocks/>
          </p:cNvCxnSpPr>
          <p:nvPr/>
        </p:nvCxnSpPr>
        <p:spPr bwMode="auto">
          <a:xfrm flipV="1">
            <a:off x="4196904" y="4245795"/>
            <a:ext cx="367699" cy="134017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45" name="Group 44">
            <a:extLst>
              <a:ext uri="{FF2B5EF4-FFF2-40B4-BE49-F238E27FC236}">
                <a16:creationId xmlns:a16="http://schemas.microsoft.com/office/drawing/2014/main" id="{DAC4C5F0-5ED1-1D4D-ACDD-1BF96D5D5D74}"/>
              </a:ext>
            </a:extLst>
          </p:cNvPr>
          <p:cNvGrpSpPr/>
          <p:nvPr/>
        </p:nvGrpSpPr>
        <p:grpSpPr>
          <a:xfrm>
            <a:off x="2000091" y="1841024"/>
            <a:ext cx="610940" cy="493297"/>
            <a:chOff x="1796331" y="3048731"/>
            <a:chExt cx="610940" cy="493297"/>
          </a:xfrm>
        </p:grpSpPr>
        <p:sp>
          <p:nvSpPr>
            <p:cNvPr id="46" name="Rectangle 45">
              <a:extLst>
                <a:ext uri="{FF2B5EF4-FFF2-40B4-BE49-F238E27FC236}">
                  <a16:creationId xmlns:a16="http://schemas.microsoft.com/office/drawing/2014/main" id="{F1A83B33-E711-7B4D-96A9-9B8775E7CE62}"/>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47" name="TextBox 46">
              <a:extLst>
                <a:ext uri="{FF2B5EF4-FFF2-40B4-BE49-F238E27FC236}">
                  <a16:creationId xmlns:a16="http://schemas.microsoft.com/office/drawing/2014/main" id="{C988A200-7C46-E848-A653-9284980BEC81}"/>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48" name="Straight Connector 47">
            <a:extLst>
              <a:ext uri="{FF2B5EF4-FFF2-40B4-BE49-F238E27FC236}">
                <a16:creationId xmlns:a16="http://schemas.microsoft.com/office/drawing/2014/main" id="{0E116046-7884-F24E-92CD-834033D1FCB1}"/>
              </a:ext>
            </a:extLst>
          </p:cNvPr>
          <p:cNvCxnSpPr>
            <a:cxnSpLocks/>
          </p:cNvCxnSpPr>
          <p:nvPr/>
        </p:nvCxnSpPr>
        <p:spPr bwMode="auto">
          <a:xfrm flipV="1">
            <a:off x="2611031" y="2069170"/>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49" name="Straight Connector 48">
            <a:extLst>
              <a:ext uri="{FF2B5EF4-FFF2-40B4-BE49-F238E27FC236}">
                <a16:creationId xmlns:a16="http://schemas.microsoft.com/office/drawing/2014/main" id="{065494D6-6EB9-CF4B-BB4B-7BF33501894D}"/>
              </a:ext>
            </a:extLst>
          </p:cNvPr>
          <p:cNvCxnSpPr>
            <a:cxnSpLocks/>
            <a:endCxn id="52" idx="1"/>
          </p:cNvCxnSpPr>
          <p:nvPr/>
        </p:nvCxnSpPr>
        <p:spPr bwMode="auto">
          <a:xfrm flipV="1">
            <a:off x="1679446" y="3774093"/>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50" name="Group 49">
            <a:extLst>
              <a:ext uri="{FF2B5EF4-FFF2-40B4-BE49-F238E27FC236}">
                <a16:creationId xmlns:a16="http://schemas.microsoft.com/office/drawing/2014/main" id="{F0DEA317-2612-4C42-8208-988FC58FCB68}"/>
              </a:ext>
            </a:extLst>
          </p:cNvPr>
          <p:cNvGrpSpPr/>
          <p:nvPr/>
        </p:nvGrpSpPr>
        <p:grpSpPr>
          <a:xfrm>
            <a:off x="1988850" y="3541785"/>
            <a:ext cx="610940" cy="493297"/>
            <a:chOff x="1796331" y="3048731"/>
            <a:chExt cx="610940" cy="493297"/>
          </a:xfrm>
        </p:grpSpPr>
        <p:sp>
          <p:nvSpPr>
            <p:cNvPr id="51" name="Rectangle 50">
              <a:extLst>
                <a:ext uri="{FF2B5EF4-FFF2-40B4-BE49-F238E27FC236}">
                  <a16:creationId xmlns:a16="http://schemas.microsoft.com/office/drawing/2014/main" id="{B05B320A-3794-EA4A-A4FA-C05B5EB5DC2D}"/>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52" name="TextBox 51">
              <a:extLst>
                <a:ext uri="{FF2B5EF4-FFF2-40B4-BE49-F238E27FC236}">
                  <a16:creationId xmlns:a16="http://schemas.microsoft.com/office/drawing/2014/main" id="{2A7E3E70-8DD3-9F46-ACA1-F909CD40F4B7}"/>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53" name="Straight Connector 52">
            <a:extLst>
              <a:ext uri="{FF2B5EF4-FFF2-40B4-BE49-F238E27FC236}">
                <a16:creationId xmlns:a16="http://schemas.microsoft.com/office/drawing/2014/main" id="{BFCB3DE1-318B-2841-B62F-347503473F0E}"/>
              </a:ext>
            </a:extLst>
          </p:cNvPr>
          <p:cNvCxnSpPr>
            <a:cxnSpLocks/>
          </p:cNvCxnSpPr>
          <p:nvPr/>
        </p:nvCxnSpPr>
        <p:spPr bwMode="auto">
          <a:xfrm flipV="1">
            <a:off x="2599790" y="3769931"/>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54" name="Straight Connector 53">
            <a:extLst>
              <a:ext uri="{FF2B5EF4-FFF2-40B4-BE49-F238E27FC236}">
                <a16:creationId xmlns:a16="http://schemas.microsoft.com/office/drawing/2014/main" id="{346D16B3-4D66-EF4A-A70D-2B9B9004B844}"/>
              </a:ext>
            </a:extLst>
          </p:cNvPr>
          <p:cNvCxnSpPr>
            <a:cxnSpLocks/>
            <a:endCxn id="58" idx="1"/>
          </p:cNvCxnSpPr>
          <p:nvPr/>
        </p:nvCxnSpPr>
        <p:spPr bwMode="auto">
          <a:xfrm flipV="1">
            <a:off x="1664953" y="5670364"/>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55" name="Group 54">
            <a:extLst>
              <a:ext uri="{FF2B5EF4-FFF2-40B4-BE49-F238E27FC236}">
                <a16:creationId xmlns:a16="http://schemas.microsoft.com/office/drawing/2014/main" id="{F0E8C955-4951-8042-8A46-D8042BD101A2}"/>
              </a:ext>
            </a:extLst>
          </p:cNvPr>
          <p:cNvGrpSpPr/>
          <p:nvPr/>
        </p:nvGrpSpPr>
        <p:grpSpPr>
          <a:xfrm>
            <a:off x="1974357" y="5438056"/>
            <a:ext cx="610940" cy="493297"/>
            <a:chOff x="1796331" y="3048731"/>
            <a:chExt cx="610940" cy="493297"/>
          </a:xfrm>
        </p:grpSpPr>
        <p:sp>
          <p:nvSpPr>
            <p:cNvPr id="57" name="Rectangle 56">
              <a:extLst>
                <a:ext uri="{FF2B5EF4-FFF2-40B4-BE49-F238E27FC236}">
                  <a16:creationId xmlns:a16="http://schemas.microsoft.com/office/drawing/2014/main" id="{D4F8459F-16FF-7D4B-AD84-E3DCFE89319E}"/>
                </a:ext>
              </a:extLst>
            </p:cNvPr>
            <p:cNvSpPr/>
            <p:nvPr/>
          </p:nvSpPr>
          <p:spPr bwMode="auto">
            <a:xfrm>
              <a:off x="1796331" y="3048731"/>
              <a:ext cx="586021" cy="493297"/>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58" name="TextBox 57">
              <a:extLst>
                <a:ext uri="{FF2B5EF4-FFF2-40B4-BE49-F238E27FC236}">
                  <a16:creationId xmlns:a16="http://schemas.microsoft.com/office/drawing/2014/main" id="{EA0AD20C-C6CD-424B-BBC1-AE50BB4AF8C6}"/>
                </a:ext>
              </a:extLst>
            </p:cNvPr>
            <p:cNvSpPr txBox="1"/>
            <p:nvPr/>
          </p:nvSpPr>
          <p:spPr>
            <a:xfrm>
              <a:off x="1812236" y="3111762"/>
              <a:ext cx="595035" cy="338554"/>
            </a:xfrm>
            <a:prstGeom prst="rect">
              <a:avLst/>
            </a:prstGeom>
            <a:noFill/>
          </p:spPr>
          <p:txBody>
            <a:bodyPr wrap="none" rtlCol="0">
              <a:spAutoFit/>
            </a:bodyPr>
            <a:lstStyle/>
            <a:p>
              <a:r>
                <a:rPr lang="en-US" dirty="0">
                  <a:solidFill>
                    <a:schemeClr val="bg1"/>
                  </a:solidFill>
                </a:rPr>
                <a:t>Map</a:t>
              </a:r>
            </a:p>
          </p:txBody>
        </p:sp>
      </p:grpSp>
      <p:cxnSp>
        <p:nvCxnSpPr>
          <p:cNvPr id="59" name="Straight Connector 58">
            <a:extLst>
              <a:ext uri="{FF2B5EF4-FFF2-40B4-BE49-F238E27FC236}">
                <a16:creationId xmlns:a16="http://schemas.microsoft.com/office/drawing/2014/main" id="{CC0472F7-F336-814C-9321-EF6234982857}"/>
              </a:ext>
            </a:extLst>
          </p:cNvPr>
          <p:cNvCxnSpPr>
            <a:cxnSpLocks/>
          </p:cNvCxnSpPr>
          <p:nvPr/>
        </p:nvCxnSpPr>
        <p:spPr bwMode="auto">
          <a:xfrm flipV="1">
            <a:off x="2585297" y="566620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grpSp>
        <p:nvGrpSpPr>
          <p:cNvPr id="60" name="Group 59">
            <a:extLst>
              <a:ext uri="{FF2B5EF4-FFF2-40B4-BE49-F238E27FC236}">
                <a16:creationId xmlns:a16="http://schemas.microsoft.com/office/drawing/2014/main" id="{784380E3-A27D-9746-B09B-E07FF27CCB41}"/>
              </a:ext>
            </a:extLst>
          </p:cNvPr>
          <p:cNvGrpSpPr/>
          <p:nvPr/>
        </p:nvGrpSpPr>
        <p:grpSpPr>
          <a:xfrm>
            <a:off x="6879835" y="2302351"/>
            <a:ext cx="1507289" cy="493297"/>
            <a:chOff x="1796331" y="3048731"/>
            <a:chExt cx="939556" cy="493297"/>
          </a:xfrm>
        </p:grpSpPr>
        <p:sp>
          <p:nvSpPr>
            <p:cNvPr id="61" name="Rectangle 60">
              <a:extLst>
                <a:ext uri="{FF2B5EF4-FFF2-40B4-BE49-F238E27FC236}">
                  <a16:creationId xmlns:a16="http://schemas.microsoft.com/office/drawing/2014/main" id="{1B817B4C-29EE-BC42-AE1D-B620413CBEED}"/>
                </a:ext>
              </a:extLst>
            </p:cNvPr>
            <p:cNvSpPr/>
            <p:nvPr/>
          </p:nvSpPr>
          <p:spPr bwMode="auto">
            <a:xfrm>
              <a:off x="1796331" y="3048731"/>
              <a:ext cx="586021" cy="493297"/>
            </a:xfrm>
            <a:prstGeom prst="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62" name="TextBox 61">
              <a:extLst>
                <a:ext uri="{FF2B5EF4-FFF2-40B4-BE49-F238E27FC236}">
                  <a16:creationId xmlns:a16="http://schemas.microsoft.com/office/drawing/2014/main" id="{63D41C85-2DE7-6840-ABDC-D15399B31F0D}"/>
                </a:ext>
              </a:extLst>
            </p:cNvPr>
            <p:cNvSpPr txBox="1"/>
            <p:nvPr/>
          </p:nvSpPr>
          <p:spPr>
            <a:xfrm>
              <a:off x="1812236" y="3111762"/>
              <a:ext cx="923651" cy="338554"/>
            </a:xfrm>
            <a:prstGeom prst="rect">
              <a:avLst/>
            </a:prstGeom>
            <a:noFill/>
          </p:spPr>
          <p:txBody>
            <a:bodyPr wrap="none" rtlCol="0">
              <a:spAutoFit/>
            </a:bodyPr>
            <a:lstStyle/>
            <a:p>
              <a:r>
                <a:rPr lang="en-US" dirty="0">
                  <a:solidFill>
                    <a:schemeClr val="bg1"/>
                  </a:solidFill>
                </a:rPr>
                <a:t>Reduce</a:t>
              </a:r>
            </a:p>
          </p:txBody>
        </p:sp>
      </p:grpSp>
      <p:grpSp>
        <p:nvGrpSpPr>
          <p:cNvPr id="63" name="Group 62">
            <a:extLst>
              <a:ext uri="{FF2B5EF4-FFF2-40B4-BE49-F238E27FC236}">
                <a16:creationId xmlns:a16="http://schemas.microsoft.com/office/drawing/2014/main" id="{9A63057C-4A9C-F242-8659-E97C7B6629B4}"/>
              </a:ext>
            </a:extLst>
          </p:cNvPr>
          <p:cNvGrpSpPr/>
          <p:nvPr/>
        </p:nvGrpSpPr>
        <p:grpSpPr>
          <a:xfrm>
            <a:off x="6844445" y="4915336"/>
            <a:ext cx="1507290" cy="493297"/>
            <a:chOff x="1796331" y="3048731"/>
            <a:chExt cx="939557" cy="493297"/>
          </a:xfrm>
        </p:grpSpPr>
        <p:sp>
          <p:nvSpPr>
            <p:cNvPr id="64" name="Rectangle 63">
              <a:extLst>
                <a:ext uri="{FF2B5EF4-FFF2-40B4-BE49-F238E27FC236}">
                  <a16:creationId xmlns:a16="http://schemas.microsoft.com/office/drawing/2014/main" id="{C046A7D3-2203-484F-B871-0E9B7C0D01F1}"/>
                </a:ext>
              </a:extLst>
            </p:cNvPr>
            <p:cNvSpPr/>
            <p:nvPr/>
          </p:nvSpPr>
          <p:spPr bwMode="auto">
            <a:xfrm>
              <a:off x="1796331" y="3048731"/>
              <a:ext cx="586021" cy="493297"/>
            </a:xfrm>
            <a:prstGeom prst="rect">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65" name="TextBox 64">
              <a:extLst>
                <a:ext uri="{FF2B5EF4-FFF2-40B4-BE49-F238E27FC236}">
                  <a16:creationId xmlns:a16="http://schemas.microsoft.com/office/drawing/2014/main" id="{BFD1BC78-1473-044E-9AA5-F43D575478F0}"/>
                </a:ext>
              </a:extLst>
            </p:cNvPr>
            <p:cNvSpPr txBox="1"/>
            <p:nvPr/>
          </p:nvSpPr>
          <p:spPr>
            <a:xfrm>
              <a:off x="1812237" y="3111762"/>
              <a:ext cx="923651" cy="338554"/>
            </a:xfrm>
            <a:prstGeom prst="rect">
              <a:avLst/>
            </a:prstGeom>
            <a:noFill/>
          </p:spPr>
          <p:txBody>
            <a:bodyPr wrap="none" rtlCol="0">
              <a:spAutoFit/>
            </a:bodyPr>
            <a:lstStyle/>
            <a:p>
              <a:r>
                <a:rPr lang="en-US" dirty="0">
                  <a:solidFill>
                    <a:schemeClr val="bg1"/>
                  </a:solidFill>
                </a:rPr>
                <a:t>Reduce</a:t>
              </a:r>
            </a:p>
          </p:txBody>
        </p:sp>
      </p:grpSp>
      <p:cxnSp>
        <p:nvCxnSpPr>
          <p:cNvPr id="66" name="Straight Connector 65">
            <a:extLst>
              <a:ext uri="{FF2B5EF4-FFF2-40B4-BE49-F238E27FC236}">
                <a16:creationId xmlns:a16="http://schemas.microsoft.com/office/drawing/2014/main" id="{9E6A103D-B75B-554A-B6B4-C889784236D4}"/>
              </a:ext>
            </a:extLst>
          </p:cNvPr>
          <p:cNvCxnSpPr>
            <a:cxnSpLocks/>
          </p:cNvCxnSpPr>
          <p:nvPr/>
        </p:nvCxnSpPr>
        <p:spPr bwMode="auto">
          <a:xfrm flipV="1">
            <a:off x="3422623" y="2069170"/>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67" name="Straight Connector 66">
            <a:extLst>
              <a:ext uri="{FF2B5EF4-FFF2-40B4-BE49-F238E27FC236}">
                <a16:creationId xmlns:a16="http://schemas.microsoft.com/office/drawing/2014/main" id="{CEA410C0-4EEB-F648-8944-28442811CA94}"/>
              </a:ext>
            </a:extLst>
          </p:cNvPr>
          <p:cNvCxnSpPr>
            <a:cxnSpLocks/>
          </p:cNvCxnSpPr>
          <p:nvPr/>
        </p:nvCxnSpPr>
        <p:spPr bwMode="auto">
          <a:xfrm flipV="1">
            <a:off x="3411382" y="3769931"/>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cxnSp>
        <p:nvCxnSpPr>
          <p:cNvPr id="68" name="Straight Connector 67">
            <a:extLst>
              <a:ext uri="{FF2B5EF4-FFF2-40B4-BE49-F238E27FC236}">
                <a16:creationId xmlns:a16="http://schemas.microsoft.com/office/drawing/2014/main" id="{4271385D-EC01-1E4F-A4AE-6E3E159262F6}"/>
              </a:ext>
            </a:extLst>
          </p:cNvPr>
          <p:cNvCxnSpPr>
            <a:cxnSpLocks/>
          </p:cNvCxnSpPr>
          <p:nvPr/>
        </p:nvCxnSpPr>
        <p:spPr bwMode="auto">
          <a:xfrm flipV="1">
            <a:off x="3396889" y="5666202"/>
            <a:ext cx="288000" cy="0"/>
          </a:xfrm>
          <a:prstGeom prst="line">
            <a:avLst/>
          </a:prstGeom>
          <a:solidFill>
            <a:schemeClr val="accent1"/>
          </a:solidFill>
          <a:ln w="28575" cap="flat" cmpd="sng" algn="ctr">
            <a:solidFill>
              <a:schemeClr val="bg1"/>
            </a:solidFill>
            <a:prstDash val="solid"/>
            <a:round/>
            <a:headEnd type="none" w="med" len="med"/>
            <a:tailEnd type="stealth" w="lg" len="lg"/>
          </a:ln>
          <a:effectLst/>
        </p:spPr>
      </p:cxnSp>
      <p:sp>
        <p:nvSpPr>
          <p:cNvPr id="69" name="TextBox 68">
            <a:extLst>
              <a:ext uri="{FF2B5EF4-FFF2-40B4-BE49-F238E27FC236}">
                <a16:creationId xmlns:a16="http://schemas.microsoft.com/office/drawing/2014/main" id="{58649563-12E3-6A41-A72C-3D37D6074A7E}"/>
              </a:ext>
            </a:extLst>
          </p:cNvPr>
          <p:cNvSpPr txBox="1"/>
          <p:nvPr/>
        </p:nvSpPr>
        <p:spPr>
          <a:xfrm>
            <a:off x="3690058" y="1834332"/>
            <a:ext cx="458780" cy="646331"/>
          </a:xfrm>
          <a:prstGeom prst="rect">
            <a:avLst/>
          </a:prstGeom>
          <a:noFill/>
        </p:spPr>
        <p:txBody>
          <a:bodyPr wrap="none" rtlCol="0">
            <a:spAutoFit/>
          </a:bodyPr>
          <a:lstStyle/>
          <a:p>
            <a:r>
              <a:rPr lang="en-US" sz="1200" b="0" dirty="0">
                <a:solidFill>
                  <a:schemeClr val="bg1"/>
                </a:solidFill>
              </a:rPr>
              <a:t>A: 2</a:t>
            </a:r>
          </a:p>
          <a:p>
            <a:r>
              <a:rPr lang="en-US" sz="1200" b="0" dirty="0">
                <a:solidFill>
                  <a:schemeClr val="bg1"/>
                </a:solidFill>
              </a:rPr>
              <a:t>B: 1</a:t>
            </a:r>
          </a:p>
          <a:p>
            <a:endParaRPr lang="en-US" sz="1200" b="0" dirty="0">
              <a:solidFill>
                <a:schemeClr val="bg1"/>
              </a:solidFill>
            </a:endParaRPr>
          </a:p>
        </p:txBody>
      </p:sp>
      <p:sp>
        <p:nvSpPr>
          <p:cNvPr id="70" name="TextBox 69">
            <a:extLst>
              <a:ext uri="{FF2B5EF4-FFF2-40B4-BE49-F238E27FC236}">
                <a16:creationId xmlns:a16="http://schemas.microsoft.com/office/drawing/2014/main" id="{B2CFCFEE-019A-8344-9AA2-F9A06C3C767D}"/>
              </a:ext>
            </a:extLst>
          </p:cNvPr>
          <p:cNvSpPr txBox="1"/>
          <p:nvPr/>
        </p:nvSpPr>
        <p:spPr>
          <a:xfrm>
            <a:off x="3690058" y="3500139"/>
            <a:ext cx="458780" cy="461665"/>
          </a:xfrm>
          <a:prstGeom prst="rect">
            <a:avLst/>
          </a:prstGeom>
          <a:noFill/>
        </p:spPr>
        <p:txBody>
          <a:bodyPr wrap="none" rtlCol="0">
            <a:spAutoFit/>
          </a:bodyPr>
          <a:lstStyle/>
          <a:p>
            <a:r>
              <a:rPr lang="en-US" sz="1200" b="0" dirty="0">
                <a:solidFill>
                  <a:schemeClr val="bg1"/>
                </a:solidFill>
              </a:rPr>
              <a:t>A: 1</a:t>
            </a:r>
          </a:p>
          <a:p>
            <a:r>
              <a:rPr lang="en-US" sz="1200" b="0" dirty="0">
                <a:solidFill>
                  <a:schemeClr val="bg1"/>
                </a:solidFill>
              </a:rPr>
              <a:t>B: 2</a:t>
            </a:r>
          </a:p>
        </p:txBody>
      </p:sp>
      <p:sp>
        <p:nvSpPr>
          <p:cNvPr id="71" name="TextBox 70">
            <a:extLst>
              <a:ext uri="{FF2B5EF4-FFF2-40B4-BE49-F238E27FC236}">
                <a16:creationId xmlns:a16="http://schemas.microsoft.com/office/drawing/2014/main" id="{BB41911D-EDF4-BA4C-BB2F-36620286C062}"/>
              </a:ext>
            </a:extLst>
          </p:cNvPr>
          <p:cNvSpPr txBox="1"/>
          <p:nvPr/>
        </p:nvSpPr>
        <p:spPr>
          <a:xfrm>
            <a:off x="3662439" y="5521443"/>
            <a:ext cx="458780" cy="276999"/>
          </a:xfrm>
          <a:prstGeom prst="rect">
            <a:avLst/>
          </a:prstGeom>
          <a:noFill/>
        </p:spPr>
        <p:txBody>
          <a:bodyPr wrap="none" rtlCol="0">
            <a:spAutoFit/>
          </a:bodyPr>
          <a:lstStyle/>
          <a:p>
            <a:r>
              <a:rPr lang="en-US" sz="1200" b="0" dirty="0">
                <a:solidFill>
                  <a:schemeClr val="bg1"/>
                </a:solidFill>
              </a:rPr>
              <a:t>A: 3</a:t>
            </a:r>
          </a:p>
        </p:txBody>
      </p:sp>
      <p:sp>
        <p:nvSpPr>
          <p:cNvPr id="84" name="Rectangle 83">
            <a:extLst>
              <a:ext uri="{FF2B5EF4-FFF2-40B4-BE49-F238E27FC236}">
                <a16:creationId xmlns:a16="http://schemas.microsoft.com/office/drawing/2014/main" id="{932975A6-7006-6349-8BF9-985ABEF47909}"/>
              </a:ext>
            </a:extLst>
          </p:cNvPr>
          <p:cNvSpPr/>
          <p:nvPr/>
        </p:nvSpPr>
        <p:spPr bwMode="auto">
          <a:xfrm>
            <a:off x="3684889" y="1820360"/>
            <a:ext cx="501142" cy="48199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85" name="Rectangle 84">
            <a:extLst>
              <a:ext uri="{FF2B5EF4-FFF2-40B4-BE49-F238E27FC236}">
                <a16:creationId xmlns:a16="http://schemas.microsoft.com/office/drawing/2014/main" id="{8FCE2F7F-5A91-DD48-95B6-E7C3CB7755B6}"/>
              </a:ext>
            </a:extLst>
          </p:cNvPr>
          <p:cNvSpPr/>
          <p:nvPr/>
        </p:nvSpPr>
        <p:spPr bwMode="auto">
          <a:xfrm>
            <a:off x="3652098" y="3486938"/>
            <a:ext cx="501142" cy="48199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073A2710-CACE-584D-8EFE-3B023CB070C6}"/>
              </a:ext>
            </a:extLst>
          </p:cNvPr>
          <p:cNvSpPr/>
          <p:nvPr/>
        </p:nvSpPr>
        <p:spPr bwMode="auto">
          <a:xfrm>
            <a:off x="3682489" y="5438056"/>
            <a:ext cx="501142" cy="48199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87" name="Straight Connector 86">
            <a:extLst>
              <a:ext uri="{FF2B5EF4-FFF2-40B4-BE49-F238E27FC236}">
                <a16:creationId xmlns:a16="http://schemas.microsoft.com/office/drawing/2014/main" id="{7415C928-4FD2-C149-8BCA-293607AE31D1}"/>
              </a:ext>
            </a:extLst>
          </p:cNvPr>
          <p:cNvCxnSpPr/>
          <p:nvPr/>
        </p:nvCxnSpPr>
        <p:spPr bwMode="auto">
          <a:xfrm>
            <a:off x="4366035" y="1020471"/>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cxnSp>
        <p:nvCxnSpPr>
          <p:cNvPr id="88" name="Straight Connector 87">
            <a:extLst>
              <a:ext uri="{FF2B5EF4-FFF2-40B4-BE49-F238E27FC236}">
                <a16:creationId xmlns:a16="http://schemas.microsoft.com/office/drawing/2014/main" id="{A88FC0C9-578A-FD49-9A2A-AF8B2BF8F6CC}"/>
              </a:ext>
            </a:extLst>
          </p:cNvPr>
          <p:cNvCxnSpPr/>
          <p:nvPr/>
        </p:nvCxnSpPr>
        <p:spPr bwMode="auto">
          <a:xfrm>
            <a:off x="6522419" y="1098000"/>
            <a:ext cx="0" cy="5760000"/>
          </a:xfrm>
          <a:prstGeom prst="line">
            <a:avLst/>
          </a:prstGeom>
          <a:solidFill>
            <a:schemeClr val="accent1"/>
          </a:solidFill>
          <a:ln w="12700" cap="flat" cmpd="sng" algn="ctr">
            <a:solidFill>
              <a:srgbClr val="FF0000"/>
            </a:solidFill>
            <a:prstDash val="sysDot"/>
            <a:round/>
            <a:headEnd type="none" w="med" len="med"/>
            <a:tailEnd type="none" w="med" len="med"/>
          </a:ln>
          <a:effectLst/>
        </p:spPr>
      </p:cxnSp>
      <p:sp>
        <p:nvSpPr>
          <p:cNvPr id="89" name="Rectangle 3">
            <a:extLst>
              <a:ext uri="{FF2B5EF4-FFF2-40B4-BE49-F238E27FC236}">
                <a16:creationId xmlns:a16="http://schemas.microsoft.com/office/drawing/2014/main" id="{0BBC41F8-A06A-BD41-875F-E6FC95A7EA24}"/>
              </a:ext>
            </a:extLst>
          </p:cNvPr>
          <p:cNvSpPr txBox="1">
            <a:spLocks noChangeArrowheads="1"/>
          </p:cNvSpPr>
          <p:nvPr/>
        </p:nvSpPr>
        <p:spPr bwMode="auto">
          <a:xfrm>
            <a:off x="43341" y="6229604"/>
            <a:ext cx="9448800" cy="775943"/>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70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a:lnSpc>
                <a:spcPct val="90000"/>
              </a:lnSpc>
            </a:pPr>
            <a:r>
              <a:rPr lang="en-US" b="0" kern="0" dirty="0">
                <a:cs typeface="Arial" charset="0"/>
              </a:rPr>
              <a:t>Combiners </a:t>
            </a:r>
            <a:r>
              <a:rPr lang="en-US" kern="0" dirty="0">
                <a:cs typeface="Arial" charset="0"/>
              </a:rPr>
              <a:t>locally aggregate </a:t>
            </a:r>
            <a:r>
              <a:rPr lang="en-US" b="0" kern="0" dirty="0">
                <a:cs typeface="Arial" charset="0"/>
              </a:rPr>
              <a:t>output from mappers.</a:t>
            </a:r>
          </a:p>
          <a:p>
            <a:pPr>
              <a:lnSpc>
                <a:spcPct val="90000"/>
              </a:lnSpc>
            </a:pPr>
            <a:r>
              <a:rPr lang="en-US" b="0" kern="0" dirty="0">
                <a:cs typeface="Arial" charset="0"/>
              </a:rPr>
              <a:t>Combiners are ‘mini-reducers’: in this example, combiners and reducers are the same function!</a:t>
            </a:r>
          </a:p>
        </p:txBody>
      </p:sp>
    </p:spTree>
    <p:extLst>
      <p:ext uri="{BB962C8B-B14F-4D97-AF65-F5344CB8AC3E}">
        <p14:creationId xmlns:p14="http://schemas.microsoft.com/office/powerpoint/2010/main" val="13505318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Virtualization and Containers</a:t>
            </a:r>
          </a:p>
        </p:txBody>
      </p:sp>
      <p:sp>
        <p:nvSpPr>
          <p:cNvPr id="5" name="Rounded Rectangle 5"/>
          <p:cNvSpPr>
            <a:spLocks noChangeArrowheads="1"/>
          </p:cNvSpPr>
          <p:nvPr/>
        </p:nvSpPr>
        <p:spPr bwMode="auto">
          <a:xfrm>
            <a:off x="251459" y="3123086"/>
            <a:ext cx="2555631" cy="457186"/>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dirty="0">
                <a:solidFill>
                  <a:schemeClr val="bg2"/>
                </a:solidFill>
                <a:latin typeface="Gill Sans"/>
                <a:cs typeface="Gill Sans"/>
              </a:rPr>
              <a:t>Hardware</a:t>
            </a:r>
          </a:p>
        </p:txBody>
      </p:sp>
      <p:sp>
        <p:nvSpPr>
          <p:cNvPr id="6" name="Rounded Rectangle 6"/>
          <p:cNvSpPr>
            <a:spLocks noChangeArrowheads="1"/>
          </p:cNvSpPr>
          <p:nvPr/>
        </p:nvSpPr>
        <p:spPr bwMode="auto">
          <a:xfrm>
            <a:off x="251459" y="2589702"/>
            <a:ext cx="2555631" cy="457186"/>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Operating System</a:t>
            </a:r>
          </a:p>
        </p:txBody>
      </p:sp>
      <p:sp>
        <p:nvSpPr>
          <p:cNvPr id="7" name="Rounded Rectangle 7"/>
          <p:cNvSpPr>
            <a:spLocks noChangeArrowheads="1"/>
          </p:cNvSpPr>
          <p:nvPr/>
        </p:nvSpPr>
        <p:spPr bwMode="auto">
          <a:xfrm>
            <a:off x="251459" y="2056318"/>
            <a:ext cx="914400" cy="457186"/>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App</a:t>
            </a:r>
          </a:p>
        </p:txBody>
      </p:sp>
      <p:sp>
        <p:nvSpPr>
          <p:cNvPr id="9" name="Rounded Rectangle 11"/>
          <p:cNvSpPr>
            <a:spLocks noChangeArrowheads="1"/>
          </p:cNvSpPr>
          <p:nvPr/>
        </p:nvSpPr>
        <p:spPr bwMode="auto">
          <a:xfrm>
            <a:off x="1892690" y="2074862"/>
            <a:ext cx="914400" cy="457186"/>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App</a:t>
            </a:r>
          </a:p>
        </p:txBody>
      </p:sp>
      <p:sp>
        <p:nvSpPr>
          <p:cNvPr id="10" name="TextBox 20"/>
          <p:cNvSpPr txBox="1">
            <a:spLocks noChangeArrowheads="1"/>
          </p:cNvSpPr>
          <p:nvPr/>
        </p:nvSpPr>
        <p:spPr bwMode="auto">
          <a:xfrm>
            <a:off x="708659" y="3656470"/>
            <a:ext cx="1981200" cy="400110"/>
          </a:xfrm>
          <a:prstGeom prst="rect">
            <a:avLst/>
          </a:prstGeom>
          <a:noFill/>
          <a:ln w="9525">
            <a:noFill/>
            <a:miter lim="800000"/>
            <a:headEnd/>
            <a:tailEnd/>
          </a:ln>
        </p:spPr>
        <p:txBody>
          <a:bodyPr wrap="square">
            <a:spAutoFit/>
          </a:bodyPr>
          <a:lstStyle/>
          <a:p>
            <a:pPr algn="ctr"/>
            <a:r>
              <a:rPr lang="en-US" sz="2000" b="0" dirty="0">
                <a:solidFill>
                  <a:schemeClr val="bg1"/>
                </a:solidFill>
                <a:latin typeface="Gill Sans"/>
                <a:cs typeface="Gill Sans"/>
              </a:rPr>
              <a:t>Traditional Stack</a:t>
            </a:r>
          </a:p>
        </p:txBody>
      </p:sp>
      <p:sp>
        <p:nvSpPr>
          <p:cNvPr id="12" name="Rounded Rectangle 12"/>
          <p:cNvSpPr>
            <a:spLocks noChangeArrowheads="1"/>
          </p:cNvSpPr>
          <p:nvPr/>
        </p:nvSpPr>
        <p:spPr bwMode="auto">
          <a:xfrm>
            <a:off x="3367160" y="3123086"/>
            <a:ext cx="2473569" cy="457189"/>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Hardware</a:t>
            </a:r>
          </a:p>
        </p:txBody>
      </p:sp>
      <p:sp>
        <p:nvSpPr>
          <p:cNvPr id="13" name="Rounded Rectangle 13"/>
          <p:cNvSpPr>
            <a:spLocks noChangeArrowheads="1"/>
          </p:cNvSpPr>
          <p:nvPr/>
        </p:nvSpPr>
        <p:spPr bwMode="auto">
          <a:xfrm>
            <a:off x="3367160" y="2056311"/>
            <a:ext cx="914400" cy="457189"/>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OS</a:t>
            </a:r>
          </a:p>
        </p:txBody>
      </p:sp>
      <p:sp>
        <p:nvSpPr>
          <p:cNvPr id="14" name="Rounded Rectangle 14"/>
          <p:cNvSpPr>
            <a:spLocks noChangeArrowheads="1"/>
          </p:cNvSpPr>
          <p:nvPr/>
        </p:nvSpPr>
        <p:spPr bwMode="auto">
          <a:xfrm>
            <a:off x="3367160" y="1522924"/>
            <a:ext cx="914400" cy="457189"/>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App</a:t>
            </a:r>
          </a:p>
        </p:txBody>
      </p:sp>
      <p:sp>
        <p:nvSpPr>
          <p:cNvPr id="16" name="Rounded Rectangle 16"/>
          <p:cNvSpPr>
            <a:spLocks noChangeArrowheads="1"/>
          </p:cNvSpPr>
          <p:nvPr/>
        </p:nvSpPr>
        <p:spPr bwMode="auto">
          <a:xfrm>
            <a:off x="4926329" y="1532279"/>
            <a:ext cx="914400" cy="457189"/>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a:solidFill>
                  <a:schemeClr val="bg2"/>
                </a:solidFill>
                <a:latin typeface="Gill Sans"/>
                <a:cs typeface="Gill Sans"/>
              </a:rPr>
              <a:t>App</a:t>
            </a:r>
          </a:p>
        </p:txBody>
      </p:sp>
      <p:sp>
        <p:nvSpPr>
          <p:cNvPr id="17" name="Rounded Rectangle 17"/>
          <p:cNvSpPr>
            <a:spLocks noChangeArrowheads="1"/>
          </p:cNvSpPr>
          <p:nvPr/>
        </p:nvSpPr>
        <p:spPr bwMode="auto">
          <a:xfrm>
            <a:off x="3367160" y="2589699"/>
            <a:ext cx="2473569" cy="457189"/>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b="0" dirty="0">
                <a:solidFill>
                  <a:schemeClr val="bg2"/>
                </a:solidFill>
                <a:latin typeface="Gill Sans"/>
                <a:cs typeface="Gill Sans"/>
              </a:rPr>
              <a:t>Hypervisor</a:t>
            </a:r>
          </a:p>
        </p:txBody>
      </p:sp>
      <p:sp>
        <p:nvSpPr>
          <p:cNvPr id="19" name="Rounded Rectangle 19"/>
          <p:cNvSpPr>
            <a:spLocks noChangeArrowheads="1"/>
          </p:cNvSpPr>
          <p:nvPr/>
        </p:nvSpPr>
        <p:spPr bwMode="auto">
          <a:xfrm>
            <a:off x="4926329" y="2065666"/>
            <a:ext cx="914400" cy="457189"/>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latin typeface="Gill Sans"/>
                <a:cs typeface="Gill Sans"/>
              </a:rPr>
              <a:t>OS</a:t>
            </a:r>
          </a:p>
        </p:txBody>
      </p:sp>
      <p:sp>
        <p:nvSpPr>
          <p:cNvPr id="20" name="TextBox 21"/>
          <p:cNvSpPr txBox="1">
            <a:spLocks noChangeArrowheads="1"/>
          </p:cNvSpPr>
          <p:nvPr/>
        </p:nvSpPr>
        <p:spPr bwMode="auto">
          <a:xfrm>
            <a:off x="3352800" y="3656473"/>
            <a:ext cx="2586991" cy="400110"/>
          </a:xfrm>
          <a:prstGeom prst="rect">
            <a:avLst/>
          </a:prstGeom>
          <a:noFill/>
          <a:ln w="9525">
            <a:noFill/>
            <a:miter lim="800000"/>
            <a:headEnd/>
            <a:tailEnd/>
          </a:ln>
        </p:spPr>
        <p:txBody>
          <a:bodyPr wrap="square">
            <a:spAutoFit/>
          </a:bodyPr>
          <a:lstStyle/>
          <a:p>
            <a:pPr algn="ctr"/>
            <a:r>
              <a:rPr lang="en-US" sz="2000" b="0" dirty="0">
                <a:solidFill>
                  <a:schemeClr val="bg1"/>
                </a:solidFill>
                <a:latin typeface="Gill Sans"/>
                <a:cs typeface="Gill Sans"/>
              </a:rPr>
              <a:t>Virtual Machines (VMs)</a:t>
            </a:r>
          </a:p>
        </p:txBody>
      </p:sp>
      <p:sp>
        <p:nvSpPr>
          <p:cNvPr id="3" name="Oval 2"/>
          <p:cNvSpPr/>
          <p:nvPr/>
        </p:nvSpPr>
        <p:spPr bwMode="auto">
          <a:xfrm>
            <a:off x="1353428" y="228059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1" name="Oval 20"/>
          <p:cNvSpPr/>
          <p:nvPr/>
        </p:nvSpPr>
        <p:spPr bwMode="auto">
          <a:xfrm>
            <a:off x="1460108" y="228059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2" name="Oval 21"/>
          <p:cNvSpPr/>
          <p:nvPr/>
        </p:nvSpPr>
        <p:spPr bwMode="auto">
          <a:xfrm>
            <a:off x="1577339" y="228059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3" name="Oval 22"/>
          <p:cNvSpPr/>
          <p:nvPr/>
        </p:nvSpPr>
        <p:spPr bwMode="auto">
          <a:xfrm>
            <a:off x="4469129" y="1989468"/>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4" name="Oval 23"/>
          <p:cNvSpPr/>
          <p:nvPr/>
        </p:nvSpPr>
        <p:spPr bwMode="auto">
          <a:xfrm>
            <a:off x="4575809" y="1989468"/>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5" name="Oval 24"/>
          <p:cNvSpPr/>
          <p:nvPr/>
        </p:nvSpPr>
        <p:spPr bwMode="auto">
          <a:xfrm>
            <a:off x="4693040" y="1989468"/>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6" name="Rounded Rectangle 5"/>
          <p:cNvSpPr>
            <a:spLocks noChangeArrowheads="1"/>
          </p:cNvSpPr>
          <p:nvPr/>
        </p:nvSpPr>
        <p:spPr bwMode="auto">
          <a:xfrm>
            <a:off x="6400800" y="3124216"/>
            <a:ext cx="2555631" cy="457186"/>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dirty="0">
                <a:solidFill>
                  <a:schemeClr val="bg2"/>
                </a:solidFill>
                <a:latin typeface="Gill Sans"/>
                <a:cs typeface="Gill Sans"/>
              </a:rPr>
              <a:t>Hardware</a:t>
            </a:r>
          </a:p>
        </p:txBody>
      </p:sp>
      <p:sp>
        <p:nvSpPr>
          <p:cNvPr id="27" name="Rounded Rectangle 6"/>
          <p:cNvSpPr>
            <a:spLocks noChangeArrowheads="1"/>
          </p:cNvSpPr>
          <p:nvPr/>
        </p:nvSpPr>
        <p:spPr bwMode="auto">
          <a:xfrm>
            <a:off x="6400800" y="2590832"/>
            <a:ext cx="2555631" cy="457186"/>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Operating System</a:t>
            </a:r>
          </a:p>
        </p:txBody>
      </p:sp>
      <p:sp>
        <p:nvSpPr>
          <p:cNvPr id="28" name="Rounded Rectangle 7"/>
          <p:cNvSpPr>
            <a:spLocks noChangeArrowheads="1"/>
          </p:cNvSpPr>
          <p:nvPr/>
        </p:nvSpPr>
        <p:spPr bwMode="auto">
          <a:xfrm>
            <a:off x="6400800" y="2057448"/>
            <a:ext cx="914400" cy="457186"/>
          </a:xfrm>
          <a:prstGeom prst="roundRect">
            <a:avLst>
              <a:gd name="adj" fmla="val 16667"/>
            </a:avLst>
          </a:prstGeom>
          <a:solidFill>
            <a:schemeClr val="accent5">
              <a:lumMod val="90000"/>
            </a:schemeClr>
          </a:solidFill>
          <a:ln>
            <a:solidFill>
              <a:schemeClr val="accent5">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Bin/libs</a:t>
            </a:r>
          </a:p>
        </p:txBody>
      </p:sp>
      <p:sp>
        <p:nvSpPr>
          <p:cNvPr id="29" name="Rounded Rectangle 11"/>
          <p:cNvSpPr>
            <a:spLocks noChangeArrowheads="1"/>
          </p:cNvSpPr>
          <p:nvPr/>
        </p:nvSpPr>
        <p:spPr bwMode="auto">
          <a:xfrm>
            <a:off x="8042031" y="2075992"/>
            <a:ext cx="914400" cy="457186"/>
          </a:xfrm>
          <a:prstGeom prst="roundRect">
            <a:avLst>
              <a:gd name="adj" fmla="val 16667"/>
            </a:avLst>
          </a:prstGeom>
          <a:solidFill>
            <a:schemeClr val="accent5">
              <a:lumMod val="90000"/>
            </a:schemeClr>
          </a:solidFill>
          <a:ln>
            <a:solidFill>
              <a:schemeClr val="accent5">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Bin/libs</a:t>
            </a:r>
          </a:p>
        </p:txBody>
      </p:sp>
      <p:sp>
        <p:nvSpPr>
          <p:cNvPr id="30" name="TextBox 20"/>
          <p:cNvSpPr txBox="1">
            <a:spLocks noChangeArrowheads="1"/>
          </p:cNvSpPr>
          <p:nvPr/>
        </p:nvSpPr>
        <p:spPr bwMode="auto">
          <a:xfrm>
            <a:off x="6705600" y="3657600"/>
            <a:ext cx="1981200" cy="400110"/>
          </a:xfrm>
          <a:prstGeom prst="rect">
            <a:avLst/>
          </a:prstGeom>
          <a:noFill/>
          <a:ln w="9525">
            <a:noFill/>
            <a:miter lim="800000"/>
            <a:headEnd/>
            <a:tailEnd/>
          </a:ln>
        </p:spPr>
        <p:txBody>
          <a:bodyPr wrap="square">
            <a:spAutoFit/>
          </a:bodyPr>
          <a:lstStyle/>
          <a:p>
            <a:pPr algn="ctr"/>
            <a:r>
              <a:rPr lang="en-US" sz="2000" b="0" dirty="0">
                <a:solidFill>
                  <a:schemeClr val="bg1"/>
                </a:solidFill>
                <a:latin typeface="Gill Sans"/>
                <a:cs typeface="Gill Sans"/>
              </a:rPr>
              <a:t>Containers</a:t>
            </a:r>
          </a:p>
        </p:txBody>
      </p:sp>
      <p:sp>
        <p:nvSpPr>
          <p:cNvPr id="31" name="Oval 30"/>
          <p:cNvSpPr/>
          <p:nvPr/>
        </p:nvSpPr>
        <p:spPr bwMode="auto">
          <a:xfrm>
            <a:off x="7502769" y="228172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2" name="Oval 31"/>
          <p:cNvSpPr/>
          <p:nvPr/>
        </p:nvSpPr>
        <p:spPr bwMode="auto">
          <a:xfrm>
            <a:off x="7609449" y="228172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3" name="Oval 32"/>
          <p:cNvSpPr/>
          <p:nvPr/>
        </p:nvSpPr>
        <p:spPr bwMode="auto">
          <a:xfrm>
            <a:off x="7726680" y="2281726"/>
            <a:ext cx="45720" cy="45719"/>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4" name="Rounded Rectangle 14"/>
          <p:cNvSpPr>
            <a:spLocks noChangeArrowheads="1"/>
          </p:cNvSpPr>
          <p:nvPr/>
        </p:nvSpPr>
        <p:spPr bwMode="auto">
          <a:xfrm>
            <a:off x="6395230" y="1513569"/>
            <a:ext cx="914400" cy="457189"/>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dirty="0">
                <a:solidFill>
                  <a:schemeClr val="bg2"/>
                </a:solidFill>
                <a:latin typeface="Gill Sans"/>
                <a:cs typeface="Gill Sans"/>
              </a:rPr>
              <a:t>App</a:t>
            </a:r>
          </a:p>
        </p:txBody>
      </p:sp>
      <p:sp>
        <p:nvSpPr>
          <p:cNvPr id="35" name="Rounded Rectangle 16"/>
          <p:cNvSpPr>
            <a:spLocks noChangeArrowheads="1"/>
          </p:cNvSpPr>
          <p:nvPr/>
        </p:nvSpPr>
        <p:spPr bwMode="auto">
          <a:xfrm>
            <a:off x="8042031" y="1513569"/>
            <a:ext cx="914400" cy="457189"/>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0">
                <a:solidFill>
                  <a:schemeClr val="bg2"/>
                </a:solidFill>
                <a:latin typeface="Gill Sans"/>
                <a:cs typeface="Gill Sans"/>
              </a:rPr>
              <a:t>App</a:t>
            </a:r>
          </a:p>
        </p:txBody>
      </p:sp>
      <p:sp>
        <p:nvSpPr>
          <p:cNvPr id="36" name="Content Placeholder 2">
            <a:extLst>
              <a:ext uri="{FF2B5EF4-FFF2-40B4-BE49-F238E27FC236}">
                <a16:creationId xmlns:a16="http://schemas.microsoft.com/office/drawing/2014/main" id="{CA750FF3-7F2C-7548-97BF-816109094317}"/>
              </a:ext>
            </a:extLst>
          </p:cNvPr>
          <p:cNvSpPr>
            <a:spLocks noGrp="1"/>
          </p:cNvSpPr>
          <p:nvPr>
            <p:ph idx="1"/>
          </p:nvPr>
        </p:nvSpPr>
        <p:spPr>
          <a:xfrm>
            <a:off x="251459" y="4493586"/>
            <a:ext cx="8587741" cy="2364414"/>
          </a:xfrm>
        </p:spPr>
        <p:txBody>
          <a:bodyPr>
            <a:normAutofit fontScale="92500" lnSpcReduction="20000"/>
          </a:bodyPr>
          <a:lstStyle/>
          <a:p>
            <a:r>
              <a:rPr lang="en-US" b="1" dirty="0"/>
              <a:t>Virtual Machines</a:t>
            </a:r>
            <a:r>
              <a:rPr lang="en-US" dirty="0"/>
              <a:t>: enable sharing of hardware resources by running each application in an isolated virtual machine.</a:t>
            </a:r>
          </a:p>
          <a:p>
            <a:pPr lvl="1"/>
            <a:r>
              <a:rPr lang="en-US" b="1" dirty="0"/>
              <a:t>High overhead</a:t>
            </a:r>
            <a:r>
              <a:rPr lang="en-US" dirty="0"/>
              <a:t> as each VM has its own OS.</a:t>
            </a:r>
            <a:endParaRPr lang="en-US" b="1" dirty="0"/>
          </a:p>
          <a:p>
            <a:r>
              <a:rPr lang="en-US" b="1" dirty="0"/>
              <a:t>Containers</a:t>
            </a:r>
            <a:r>
              <a:rPr lang="en-US" dirty="0"/>
              <a:t>: enable lightweight sharing of resources, as applications run in an isolated way, but still share the same OS. </a:t>
            </a:r>
          </a:p>
          <a:p>
            <a:pPr lvl="1"/>
            <a:r>
              <a:rPr lang="en-US" dirty="0"/>
              <a:t>A container is a </a:t>
            </a:r>
            <a:r>
              <a:rPr lang="en-US" b="1" dirty="0"/>
              <a:t>lightweight software package </a:t>
            </a:r>
            <a:r>
              <a:rPr lang="en-US" dirty="0"/>
              <a:t>that encapsulates an application and its environment.</a:t>
            </a:r>
          </a:p>
        </p:txBody>
      </p:sp>
    </p:spTree>
    <p:extLst>
      <p:ext uri="{BB962C8B-B14F-4D97-AF65-F5344CB8AC3E}">
        <p14:creationId xmlns:p14="http://schemas.microsoft.com/office/powerpoint/2010/main" val="31506084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5658D-B71A-D54E-9C83-BE6B41854431}"/>
              </a:ext>
            </a:extLst>
          </p:cNvPr>
          <p:cNvSpPr>
            <a:spLocks noGrp="1"/>
          </p:cNvSpPr>
          <p:nvPr>
            <p:ph idx="1"/>
          </p:nvPr>
        </p:nvSpPr>
        <p:spPr>
          <a:xfrm>
            <a:off x="381000" y="990600"/>
            <a:ext cx="8458200" cy="2743200"/>
          </a:xfrm>
        </p:spPr>
        <p:txBody>
          <a:bodyPr>
            <a:normAutofit fontScale="92500" lnSpcReduction="20000"/>
          </a:bodyPr>
          <a:lstStyle/>
          <a:p>
            <a:r>
              <a:rPr lang="en-US" u="sng" dirty="0"/>
              <a:t>It is the user’s responsibility to ensure</a:t>
            </a:r>
            <a:r>
              <a:rPr lang="en-US" dirty="0"/>
              <a:t> that the combiner does not affect the correctness of the final output, whether the combiner runs 0, 1, or multiple times</a:t>
            </a:r>
          </a:p>
          <a:p>
            <a:pPr lvl="1"/>
            <a:r>
              <a:rPr lang="en-US" dirty="0"/>
              <a:t>Example: in election example, the combiner and reducer are a “sum” over values with the same key. Summing can be done in any order without affecting correctness:</a:t>
            </a:r>
          </a:p>
          <a:p>
            <a:pPr lvl="2"/>
            <a:r>
              <a:rPr lang="en-US" dirty="0"/>
              <a:t>e.g. sum(sum(1, 1), 1, sum(1, 1, 1)) = sum(1, 1, 1, 1, 1, 1) = 6</a:t>
            </a:r>
          </a:p>
          <a:p>
            <a:pPr lvl="1"/>
            <a:r>
              <a:rPr lang="en-US" dirty="0"/>
              <a:t>The same holds for “max” and “min”</a:t>
            </a:r>
          </a:p>
          <a:p>
            <a:pPr lvl="1"/>
            <a:r>
              <a:rPr lang="en-US" dirty="0"/>
              <a:t>How about “mean” or “minus”?</a:t>
            </a:r>
          </a:p>
        </p:txBody>
      </p:sp>
      <p:sp>
        <p:nvSpPr>
          <p:cNvPr id="3" name="Title 2">
            <a:extLst>
              <a:ext uri="{FF2B5EF4-FFF2-40B4-BE49-F238E27FC236}">
                <a16:creationId xmlns:a16="http://schemas.microsoft.com/office/drawing/2014/main" id="{9967B19B-0633-744B-B51A-08F5894ADAE5}"/>
              </a:ext>
            </a:extLst>
          </p:cNvPr>
          <p:cNvSpPr>
            <a:spLocks noGrp="1"/>
          </p:cNvSpPr>
          <p:nvPr>
            <p:ph type="title"/>
          </p:nvPr>
        </p:nvSpPr>
        <p:spPr/>
        <p:txBody>
          <a:bodyPr/>
          <a:lstStyle/>
          <a:p>
            <a:r>
              <a:rPr lang="en-US" dirty="0"/>
              <a:t>Correctness of Combiner</a:t>
            </a:r>
          </a:p>
        </p:txBody>
      </p:sp>
      <p:sp>
        <p:nvSpPr>
          <p:cNvPr id="4" name="Slide Number Placeholder 3">
            <a:extLst>
              <a:ext uri="{FF2B5EF4-FFF2-40B4-BE49-F238E27FC236}">
                <a16:creationId xmlns:a16="http://schemas.microsoft.com/office/drawing/2014/main" id="{3C5C3CC4-E6CE-3148-9EE5-5B53D523E6E7}"/>
              </a:ext>
            </a:extLst>
          </p:cNvPr>
          <p:cNvSpPr>
            <a:spLocks noGrp="1"/>
          </p:cNvSpPr>
          <p:nvPr>
            <p:ph type="sldNum" sz="quarter" idx="10"/>
          </p:nvPr>
        </p:nvSpPr>
        <p:spPr/>
        <p:txBody>
          <a:bodyPr/>
          <a:lstStyle/>
          <a:p>
            <a:fld id="{95C605C4-1F5B-4B2B-8458-3FC432AF1FAC}" type="slidenum">
              <a:rPr lang="en-US" smtClean="0"/>
              <a:t>30</a:t>
            </a:fld>
            <a:endParaRPr lang="en-US"/>
          </a:p>
        </p:txBody>
      </p:sp>
      <p:pic>
        <p:nvPicPr>
          <p:cNvPr id="6" name="Picture 5">
            <a:extLst>
              <a:ext uri="{FF2B5EF4-FFF2-40B4-BE49-F238E27FC236}">
                <a16:creationId xmlns:a16="http://schemas.microsoft.com/office/drawing/2014/main" id="{9D5787F8-C99F-A840-B82B-6065832C1889}"/>
              </a:ext>
            </a:extLst>
          </p:cNvPr>
          <p:cNvPicPr>
            <a:picLocks noChangeAspect="1"/>
          </p:cNvPicPr>
          <p:nvPr/>
        </p:nvPicPr>
        <p:blipFill>
          <a:blip r:embed="rId2"/>
          <a:stretch>
            <a:fillRect/>
          </a:stretch>
        </p:blipFill>
        <p:spPr>
          <a:xfrm>
            <a:off x="1676400" y="3637934"/>
            <a:ext cx="5791200" cy="3107353"/>
          </a:xfrm>
          <a:prstGeom prst="rect">
            <a:avLst/>
          </a:prstGeom>
        </p:spPr>
      </p:pic>
    </p:spTree>
    <p:extLst>
      <p:ext uri="{BB962C8B-B14F-4D97-AF65-F5344CB8AC3E}">
        <p14:creationId xmlns:p14="http://schemas.microsoft.com/office/powerpoint/2010/main" val="330496068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5658D-B71A-D54E-9C83-BE6B41854431}"/>
              </a:ext>
            </a:extLst>
          </p:cNvPr>
          <p:cNvSpPr>
            <a:spLocks noGrp="1"/>
          </p:cNvSpPr>
          <p:nvPr>
            <p:ph idx="1"/>
          </p:nvPr>
        </p:nvSpPr>
        <p:spPr>
          <a:xfrm>
            <a:off x="381000" y="990600"/>
            <a:ext cx="8458200" cy="4114800"/>
          </a:xfrm>
        </p:spPr>
        <p:txBody>
          <a:bodyPr>
            <a:normAutofit fontScale="92500" lnSpcReduction="20000"/>
          </a:bodyPr>
          <a:lstStyle/>
          <a:p>
            <a:r>
              <a:rPr lang="en-US" u="sng" dirty="0"/>
              <a:t>It is the user’s responsibility to ensure</a:t>
            </a:r>
            <a:r>
              <a:rPr lang="en-US" dirty="0"/>
              <a:t> that the combiner does not affect the correctness of the final output, whether the combiner runs 0, 1, or multiple times</a:t>
            </a:r>
          </a:p>
          <a:p>
            <a:pPr lvl="1"/>
            <a:r>
              <a:rPr lang="en-US" dirty="0"/>
              <a:t>Example: in election example, the combiner and reducer are a “sum” over values with the same key. Summing can be done in any order without affecting correctness:</a:t>
            </a:r>
          </a:p>
          <a:p>
            <a:pPr lvl="2"/>
            <a:r>
              <a:rPr lang="en-US" dirty="0"/>
              <a:t>e.g. sum(sum(1, 1), 1, sum(1, 1, 1)) = sum(1, 1, 1, 1, 1, 1) = 6</a:t>
            </a:r>
          </a:p>
          <a:p>
            <a:pPr lvl="1"/>
            <a:r>
              <a:rPr lang="en-US" dirty="0"/>
              <a:t>The same holds for “max” and “min”</a:t>
            </a:r>
          </a:p>
          <a:p>
            <a:pPr lvl="1"/>
            <a:r>
              <a:rPr lang="en-US" dirty="0"/>
              <a:t>How about “mean” or “minus”?</a:t>
            </a:r>
          </a:p>
          <a:p>
            <a:pPr lvl="2"/>
            <a:r>
              <a:rPr lang="en-US" dirty="0"/>
              <a:t>Answer: No! E.g. mean(mean(1, 1), 2) </a:t>
            </a:r>
            <a:r>
              <a:rPr lang="en-SG" b="1" dirty="0"/>
              <a:t>≠</a:t>
            </a:r>
            <a:r>
              <a:rPr lang="en-SG" dirty="0"/>
              <a:t> mean</a:t>
            </a:r>
            <a:r>
              <a:rPr lang="en-US" dirty="0"/>
              <a:t>(1, 1, 2).</a:t>
            </a:r>
          </a:p>
          <a:p>
            <a:pPr lvl="1"/>
            <a:r>
              <a:rPr lang="en-US" dirty="0"/>
              <a:t>(Optional) In general, it is correct to use reducers as combiners if the reduction involves a binary operation (e.g. +) that is both</a:t>
            </a:r>
          </a:p>
          <a:p>
            <a:pPr lvl="2"/>
            <a:r>
              <a:rPr lang="en-US" b="1" dirty="0"/>
              <a:t>Associative: </a:t>
            </a:r>
            <a:r>
              <a:rPr lang="en-US" dirty="0"/>
              <a:t>a + (b + c) = (a + b) + c</a:t>
            </a:r>
          </a:p>
          <a:p>
            <a:pPr lvl="2"/>
            <a:r>
              <a:rPr lang="en-US" b="1" dirty="0"/>
              <a:t>Commutative:</a:t>
            </a:r>
            <a:r>
              <a:rPr lang="en-US" dirty="0"/>
              <a:t> a + b = b + a</a:t>
            </a:r>
          </a:p>
        </p:txBody>
      </p:sp>
      <p:sp>
        <p:nvSpPr>
          <p:cNvPr id="3" name="Title 2">
            <a:extLst>
              <a:ext uri="{FF2B5EF4-FFF2-40B4-BE49-F238E27FC236}">
                <a16:creationId xmlns:a16="http://schemas.microsoft.com/office/drawing/2014/main" id="{9967B19B-0633-744B-B51A-08F5894ADAE5}"/>
              </a:ext>
            </a:extLst>
          </p:cNvPr>
          <p:cNvSpPr>
            <a:spLocks noGrp="1"/>
          </p:cNvSpPr>
          <p:nvPr>
            <p:ph type="title"/>
          </p:nvPr>
        </p:nvSpPr>
        <p:spPr/>
        <p:txBody>
          <a:bodyPr/>
          <a:lstStyle/>
          <a:p>
            <a:r>
              <a:rPr lang="en-US" dirty="0"/>
              <a:t>Correctness of Combiner</a:t>
            </a:r>
          </a:p>
        </p:txBody>
      </p:sp>
      <p:sp>
        <p:nvSpPr>
          <p:cNvPr id="4" name="Slide Number Placeholder 3">
            <a:extLst>
              <a:ext uri="{FF2B5EF4-FFF2-40B4-BE49-F238E27FC236}">
                <a16:creationId xmlns:a16="http://schemas.microsoft.com/office/drawing/2014/main" id="{3C5C3CC4-E6CE-3148-9EE5-5B53D523E6E7}"/>
              </a:ext>
            </a:extLst>
          </p:cNvPr>
          <p:cNvSpPr>
            <a:spLocks noGrp="1"/>
          </p:cNvSpPr>
          <p:nvPr>
            <p:ph type="sldNum" sz="quarter" idx="10"/>
          </p:nvPr>
        </p:nvSpPr>
        <p:spPr/>
        <p:txBody>
          <a:bodyPr/>
          <a:lstStyle/>
          <a:p>
            <a:fld id="{95C605C4-1F5B-4B2B-8458-3FC432AF1FAC}" type="slidenum">
              <a:rPr lang="en-US" smtClean="0"/>
              <a:t>31</a:t>
            </a:fld>
            <a:endParaRPr lang="en-US"/>
          </a:p>
        </p:txBody>
      </p:sp>
    </p:spTree>
    <p:extLst>
      <p:ext uri="{BB962C8B-B14F-4D97-AF65-F5344CB8AC3E}">
        <p14:creationId xmlns:p14="http://schemas.microsoft.com/office/powerpoint/2010/main" val="31664600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itle 3"/>
          <p:cNvSpPr txBox="1">
            <a:spLocks/>
          </p:cNvSpPr>
          <p:nvPr/>
        </p:nvSpPr>
        <p:spPr>
          <a:xfrm>
            <a:off x="115586" y="914400"/>
            <a:ext cx="9144000" cy="3200400"/>
          </a:xfrm>
          <a:prstGeom prst="rect">
            <a:avLst/>
          </a:prstGeom>
          <a:solidFill>
            <a:schemeClr val="bg1">
              <a:alpha val="6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marL="514350" indent="-514350">
              <a:buAutoNum type="arabicPeriod"/>
            </a:pPr>
            <a:r>
              <a:rPr lang="en-US" dirty="0">
                <a:solidFill>
                  <a:schemeClr val="tx1"/>
                </a:solidFill>
                <a:latin typeface="+mn-lt"/>
              </a:rPr>
              <a:t>MapReduce</a:t>
            </a:r>
          </a:p>
          <a:p>
            <a:pPr marL="971480" lvl="1" indent="-514350">
              <a:buFont typeface="+mj-lt"/>
              <a:buAutoNum type="alphaLcPeriod"/>
            </a:pPr>
            <a:r>
              <a:rPr lang="en-US" b="0" dirty="0">
                <a:solidFill>
                  <a:schemeClr val="tx1"/>
                </a:solidFill>
                <a:latin typeface="+mn-lt"/>
              </a:rPr>
              <a:t>Basic MapReduce</a:t>
            </a:r>
          </a:p>
          <a:p>
            <a:pPr marL="971480" lvl="1" indent="-514350">
              <a:buFont typeface="+mj-lt"/>
              <a:buAutoNum type="alphaLcPeriod"/>
            </a:pPr>
            <a:r>
              <a:rPr lang="en-US" b="0" dirty="0">
                <a:latin typeface="+mn-lt"/>
              </a:rPr>
              <a:t>Partition and Combiner</a:t>
            </a:r>
          </a:p>
          <a:p>
            <a:pPr marL="971480" lvl="1" indent="-514350">
              <a:buFont typeface="+mj-lt"/>
              <a:buAutoNum type="alphaLcPeriod"/>
            </a:pPr>
            <a:r>
              <a:rPr lang="en-US" u="sng" dirty="0">
                <a:solidFill>
                  <a:schemeClr val="tx1"/>
                </a:solidFill>
                <a:latin typeface="+mn-lt"/>
              </a:rPr>
              <a:t>Examples</a:t>
            </a:r>
          </a:p>
          <a:p>
            <a:pPr marL="971480" lvl="1" indent="-514350">
              <a:buFont typeface="+mj-lt"/>
              <a:buAutoNum type="alphaLcPeriod"/>
            </a:pPr>
            <a:r>
              <a:rPr lang="en-US" b="0" dirty="0">
                <a:latin typeface="+mn-lt"/>
              </a:rPr>
              <a:t>Secondary Sort</a:t>
            </a:r>
            <a:endParaRPr lang="en-US" b="0" dirty="0">
              <a:solidFill>
                <a:schemeClr val="tx1"/>
              </a:solidFill>
              <a:latin typeface="+mn-lt"/>
            </a:endParaRPr>
          </a:p>
          <a:p>
            <a:pPr marL="514350" indent="-514350">
              <a:buAutoNum type="arabicPeriod"/>
            </a:pPr>
            <a:r>
              <a:rPr lang="en-US" b="0" dirty="0">
                <a:solidFill>
                  <a:schemeClr val="tx1"/>
                </a:solidFill>
                <a:latin typeface="+mn-lt"/>
              </a:rPr>
              <a:t>Hadoop File System</a:t>
            </a:r>
          </a:p>
        </p:txBody>
      </p:sp>
    </p:spTree>
    <p:extLst>
      <p:ext uri="{BB962C8B-B14F-4D97-AF65-F5344CB8AC3E}">
        <p14:creationId xmlns:p14="http://schemas.microsoft.com/office/powerpoint/2010/main" val="1667355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33512"/>
            <a:ext cx="5950596" cy="5424488"/>
          </a:xfrm>
        </p:spPr>
        <p:txBody>
          <a:bodyPr>
            <a:normAutofit fontScale="92500" lnSpcReduction="10000"/>
          </a:bodyPr>
          <a:lstStyle/>
          <a:p>
            <a:r>
              <a:rPr lang="en-SG" b="1" dirty="0"/>
              <a:t>Linear scalability: </a:t>
            </a:r>
            <a:r>
              <a:rPr lang="en-SG" dirty="0"/>
              <a:t>more nodes can do more work in the same time</a:t>
            </a:r>
          </a:p>
          <a:p>
            <a:pPr lvl="1"/>
            <a:r>
              <a:rPr lang="en-SG" dirty="0"/>
              <a:t>Linear on data size</a:t>
            </a:r>
          </a:p>
          <a:p>
            <a:pPr lvl="1"/>
            <a:r>
              <a:rPr lang="en-SG" dirty="0"/>
              <a:t>Linear on computer resources</a:t>
            </a:r>
          </a:p>
          <a:p>
            <a:r>
              <a:rPr lang="en-SG" b="1" dirty="0"/>
              <a:t>Minimize disk and network I/O</a:t>
            </a:r>
          </a:p>
          <a:p>
            <a:pPr lvl="1"/>
            <a:r>
              <a:rPr lang="en-SG" dirty="0"/>
              <a:t>Minimize disk I/O; sequential vs. random.</a:t>
            </a:r>
          </a:p>
          <a:p>
            <a:pPr lvl="1"/>
            <a:r>
              <a:rPr lang="en-SG" dirty="0"/>
              <a:t>Minimize network I/O; send data in bulk vs in small chunks</a:t>
            </a:r>
          </a:p>
          <a:p>
            <a:r>
              <a:rPr lang="en-SG" b="1" dirty="0"/>
              <a:t>Reduce memory working set </a:t>
            </a:r>
            <a:r>
              <a:rPr lang="en-SG" dirty="0"/>
              <a:t>of each task/worker</a:t>
            </a:r>
          </a:p>
          <a:p>
            <a:pPr lvl="1"/>
            <a:r>
              <a:rPr lang="en-SG" dirty="0"/>
              <a:t>”Working set” = portion of memory that is actively being used during algorithm execution</a:t>
            </a:r>
          </a:p>
          <a:p>
            <a:pPr lvl="1"/>
            <a:r>
              <a:rPr lang="en-SG" dirty="0"/>
              <a:t>Large working set -&gt; high memory requirements / probability of out-of-memory errors. </a:t>
            </a:r>
          </a:p>
          <a:p>
            <a:r>
              <a:rPr lang="en-US" dirty="0"/>
              <a:t>Guidelines are applicable to Hadoop, Spark, …</a:t>
            </a:r>
            <a:endParaRPr lang="en-SG" dirty="0"/>
          </a:p>
        </p:txBody>
      </p:sp>
      <p:sp>
        <p:nvSpPr>
          <p:cNvPr id="3" name="Title 2"/>
          <p:cNvSpPr>
            <a:spLocks noGrp="1"/>
          </p:cNvSpPr>
          <p:nvPr>
            <p:ph type="title"/>
          </p:nvPr>
        </p:nvSpPr>
        <p:spPr/>
        <p:txBody>
          <a:bodyPr/>
          <a:lstStyle/>
          <a:p>
            <a:r>
              <a:rPr lang="en-US" dirty="0"/>
              <a:t>Performance Guidelines for Basic Algorithmic Design</a:t>
            </a:r>
            <a:endParaRPr lang="en-SG" dirty="0"/>
          </a:p>
        </p:txBody>
      </p:sp>
      <p:sp>
        <p:nvSpPr>
          <p:cNvPr id="4" name="Slide Number Placeholder 3"/>
          <p:cNvSpPr>
            <a:spLocks noGrp="1"/>
          </p:cNvSpPr>
          <p:nvPr>
            <p:ph type="sldNum" sz="quarter" idx="10"/>
          </p:nvPr>
        </p:nvSpPr>
        <p:spPr/>
        <p:txBody>
          <a:bodyPr/>
          <a:lstStyle/>
          <a:p>
            <a:fld id="{95C605C4-1F5B-4B2B-8458-3FC432AF1FAC}" type="slidenum">
              <a:rPr lang="en-US" smtClean="0"/>
              <a:t>33</a:t>
            </a:fld>
            <a:endParaRPr lang="en-US"/>
          </a:p>
        </p:txBody>
      </p:sp>
      <p:pic>
        <p:nvPicPr>
          <p:cNvPr id="5" name="Picture 4">
            <a:extLst>
              <a:ext uri="{FF2B5EF4-FFF2-40B4-BE49-F238E27FC236}">
                <a16:creationId xmlns:a16="http://schemas.microsoft.com/office/drawing/2014/main" id="{2BDA4C2D-44FA-2040-971A-F34CE3177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596" y="1752600"/>
            <a:ext cx="3072107" cy="3539067"/>
          </a:xfrm>
          <a:prstGeom prst="rect">
            <a:avLst/>
          </a:prstGeom>
        </p:spPr>
      </p:pic>
    </p:spTree>
    <p:extLst>
      <p:ext uri="{BB962C8B-B14F-4D97-AF65-F5344CB8AC3E}">
        <p14:creationId xmlns:p14="http://schemas.microsoft.com/office/powerpoint/2010/main" val="241456699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31932"/>
            <a:ext cx="8686800" cy="1028700"/>
          </a:xfrm>
        </p:spPr>
        <p:txBody>
          <a:bodyPr/>
          <a:lstStyle/>
          <a:p>
            <a:r>
              <a:rPr lang="en-US" dirty="0"/>
              <a:t>Word Count: Version 0</a:t>
            </a:r>
          </a:p>
        </p:txBody>
      </p:sp>
      <p:sp>
        <p:nvSpPr>
          <p:cNvPr id="7" name="TextBox 6"/>
          <p:cNvSpPr txBox="1">
            <a:spLocks noChangeArrowheads="1"/>
          </p:cNvSpPr>
          <p:nvPr/>
        </p:nvSpPr>
        <p:spPr bwMode="auto">
          <a:xfrm>
            <a:off x="264288" y="6370935"/>
            <a:ext cx="532895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FF0000"/>
                </a:solidFill>
                <a:effectLst/>
                <a:uLnTx/>
                <a:uFillTx/>
                <a:latin typeface="Gill Sans"/>
                <a:cs typeface="Gill Sans"/>
              </a:rPr>
              <a:t>What’s the impact of combiners?</a:t>
            </a:r>
            <a:endParaRPr kumimoji="0" lang="en-US" sz="2000" i="0" u="none" strike="noStrike" kern="0" cap="none" spc="0" normalizeH="0" baseline="0" noProof="0" dirty="0">
              <a:ln>
                <a:noFill/>
              </a:ln>
              <a:solidFill>
                <a:srgbClr val="FF0000"/>
              </a:solidFill>
              <a:effectLst/>
              <a:uLnTx/>
              <a:uFillTx/>
              <a:latin typeface="Gill Sans"/>
              <a:cs typeface="Gill Sans"/>
            </a:endParaRPr>
          </a:p>
        </p:txBody>
      </p:sp>
      <p:sp>
        <p:nvSpPr>
          <p:cNvPr id="3" name="Slide Number Placeholder 2"/>
          <p:cNvSpPr>
            <a:spLocks noGrp="1"/>
          </p:cNvSpPr>
          <p:nvPr>
            <p:ph type="sldNum" sz="quarter" idx="10"/>
          </p:nvPr>
        </p:nvSpPr>
        <p:spPr/>
        <p:txBody>
          <a:bodyPr/>
          <a:lstStyle/>
          <a:p>
            <a:fld id="{95C605C4-1F5B-4B2B-8458-3FC432AF1FAC}" type="slidenum">
              <a:rPr lang="en-US" smtClean="0"/>
              <a:t>34</a:t>
            </a:fld>
            <a:endParaRPr lang="en-US"/>
          </a:p>
        </p:txBody>
      </p:sp>
      <p:sp>
        <p:nvSpPr>
          <p:cNvPr id="6" name="TextBox 5"/>
          <p:cNvSpPr txBox="1">
            <a:spLocks noChangeArrowheads="1"/>
          </p:cNvSpPr>
          <p:nvPr/>
        </p:nvSpPr>
        <p:spPr bwMode="auto">
          <a:xfrm>
            <a:off x="264288" y="5947258"/>
            <a:ext cx="625042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FF0000"/>
                </a:solidFill>
                <a:effectLst/>
                <a:uLnTx/>
                <a:uFillTx/>
                <a:latin typeface="Gill Sans"/>
                <a:cs typeface="Gill Sans"/>
              </a:rPr>
              <a:t>What’s the key problem</a:t>
            </a:r>
            <a:r>
              <a:rPr kumimoji="0" lang="en-US" sz="2400" i="0" u="none" strike="noStrike" kern="0" cap="none" spc="0" normalizeH="0" noProof="0" dirty="0">
                <a:ln>
                  <a:noFill/>
                </a:ln>
                <a:solidFill>
                  <a:srgbClr val="FF0000"/>
                </a:solidFill>
                <a:effectLst/>
                <a:uLnTx/>
                <a:uFillTx/>
                <a:latin typeface="Gill Sans"/>
                <a:cs typeface="Gill Sans"/>
              </a:rPr>
              <a:t> of this program</a:t>
            </a:r>
            <a:r>
              <a:rPr kumimoji="0" lang="en-US" sz="2400" i="0" u="none" strike="noStrike" kern="0" cap="none" spc="0" normalizeH="0" baseline="0" noProof="0" dirty="0">
                <a:ln>
                  <a:noFill/>
                </a:ln>
                <a:solidFill>
                  <a:srgbClr val="FF0000"/>
                </a:solidFill>
                <a:effectLst/>
                <a:uLnTx/>
                <a:uFillTx/>
                <a:latin typeface="Gill Sans"/>
                <a:cs typeface="Gill Sans"/>
              </a:rPr>
              <a:t>?</a:t>
            </a:r>
            <a:endParaRPr kumimoji="0" lang="en-US" sz="2000" i="0" u="none" strike="noStrike" kern="0" cap="none" spc="0" normalizeH="0" baseline="0" noProof="0" dirty="0">
              <a:ln>
                <a:noFill/>
              </a:ln>
              <a:solidFill>
                <a:srgbClr val="FF0000"/>
              </a:solidFill>
              <a:effectLst/>
              <a:uLnTx/>
              <a:uFillTx/>
              <a:latin typeface="Gill Sans"/>
              <a:cs typeface="Gill Sans"/>
            </a:endParaRPr>
          </a:p>
        </p:txBody>
      </p:sp>
      <p:pic>
        <p:nvPicPr>
          <p:cNvPr id="4" name="Picture 3">
            <a:extLst>
              <a:ext uri="{FF2B5EF4-FFF2-40B4-BE49-F238E27FC236}">
                <a16:creationId xmlns:a16="http://schemas.microsoft.com/office/drawing/2014/main" id="{80C1FAA1-49A6-0044-9FDD-737BF9CA620E}"/>
              </a:ext>
            </a:extLst>
          </p:cNvPr>
          <p:cNvPicPr>
            <a:picLocks noChangeAspect="1"/>
          </p:cNvPicPr>
          <p:nvPr/>
        </p:nvPicPr>
        <p:blipFill rotWithShape="1">
          <a:blip r:embed="rId3"/>
          <a:srcRect t="11355"/>
          <a:stretch/>
        </p:blipFill>
        <p:spPr>
          <a:xfrm>
            <a:off x="509012" y="1600200"/>
            <a:ext cx="7263387" cy="3569242"/>
          </a:xfrm>
          <a:prstGeom prst="rect">
            <a:avLst/>
          </a:prstGeom>
        </p:spPr>
      </p:pic>
      <p:sp>
        <p:nvSpPr>
          <p:cNvPr id="8" name="TextBox 7">
            <a:extLst>
              <a:ext uri="{FF2B5EF4-FFF2-40B4-BE49-F238E27FC236}">
                <a16:creationId xmlns:a16="http://schemas.microsoft.com/office/drawing/2014/main" id="{1232BF5B-69BA-324F-8AE4-AC99518C857E}"/>
              </a:ext>
            </a:extLst>
          </p:cNvPr>
          <p:cNvSpPr txBox="1"/>
          <p:nvPr/>
        </p:nvSpPr>
        <p:spPr>
          <a:xfrm>
            <a:off x="6062211" y="2046995"/>
            <a:ext cx="1933543" cy="830997"/>
          </a:xfrm>
          <a:prstGeom prst="rect">
            <a:avLst/>
          </a:prstGeom>
          <a:noFill/>
        </p:spPr>
        <p:txBody>
          <a:bodyPr wrap="none" rtlCol="0">
            <a:spAutoFit/>
          </a:bodyPr>
          <a:lstStyle/>
          <a:p>
            <a:r>
              <a:rPr lang="en-US" b="0" dirty="0">
                <a:solidFill>
                  <a:schemeClr val="bg1"/>
                </a:solidFill>
                <a:latin typeface="Helvetica" pitchFamily="2" charset="0"/>
              </a:rPr>
              <a:t>0: the cat in the hat</a:t>
            </a:r>
          </a:p>
          <a:p>
            <a:r>
              <a:rPr lang="en-US" b="0" dirty="0">
                <a:solidFill>
                  <a:schemeClr val="bg1"/>
                </a:solidFill>
                <a:latin typeface="Helvetica" pitchFamily="2" charset="0"/>
              </a:rPr>
              <a:t>1: it said to us,</a:t>
            </a:r>
          </a:p>
          <a:p>
            <a:r>
              <a:rPr lang="en-US" b="0" dirty="0">
                <a:solidFill>
                  <a:schemeClr val="bg1"/>
                </a:solidFill>
                <a:latin typeface="Helvetica" pitchFamily="2" charset="0"/>
              </a:rPr>
              <a:t>2: …</a:t>
            </a:r>
          </a:p>
        </p:txBody>
      </p:sp>
      <p:sp>
        <p:nvSpPr>
          <p:cNvPr id="9" name="Right Brace 8">
            <a:extLst>
              <a:ext uri="{FF2B5EF4-FFF2-40B4-BE49-F238E27FC236}">
                <a16:creationId xmlns:a16="http://schemas.microsoft.com/office/drawing/2014/main" id="{E11D7E8F-0031-8048-ACDE-37A624F403C8}"/>
              </a:ext>
            </a:extLst>
          </p:cNvPr>
          <p:cNvSpPr/>
          <p:nvPr/>
        </p:nvSpPr>
        <p:spPr bwMode="auto">
          <a:xfrm>
            <a:off x="7941733" y="2046995"/>
            <a:ext cx="245534" cy="830997"/>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C9F883BE-A8B3-4C48-A49F-173937BCB1B7}"/>
              </a:ext>
            </a:extLst>
          </p:cNvPr>
          <p:cNvSpPr txBox="1"/>
          <p:nvPr/>
        </p:nvSpPr>
        <p:spPr>
          <a:xfrm>
            <a:off x="8153400" y="2170105"/>
            <a:ext cx="1167388" cy="830997"/>
          </a:xfrm>
          <a:prstGeom prst="rect">
            <a:avLst/>
          </a:prstGeom>
          <a:noFill/>
        </p:spPr>
        <p:txBody>
          <a:bodyPr wrap="square" rtlCol="0">
            <a:spAutoFit/>
          </a:bodyPr>
          <a:lstStyle/>
          <a:p>
            <a:r>
              <a:rPr lang="en-US" b="0" dirty="0">
                <a:solidFill>
                  <a:schemeClr val="bg1"/>
                </a:solidFill>
                <a:latin typeface="Helvetica" pitchFamily="2" charset="0"/>
              </a:rPr>
              <a:t>128MB = 1 map task</a:t>
            </a:r>
          </a:p>
        </p:txBody>
      </p:sp>
      <p:sp>
        <p:nvSpPr>
          <p:cNvPr id="11" name="TextBox 10">
            <a:extLst>
              <a:ext uri="{FF2B5EF4-FFF2-40B4-BE49-F238E27FC236}">
                <a16:creationId xmlns:a16="http://schemas.microsoft.com/office/drawing/2014/main" id="{83747CA5-629B-404A-949A-AF48ADC93472}"/>
              </a:ext>
            </a:extLst>
          </p:cNvPr>
          <p:cNvSpPr txBox="1"/>
          <p:nvPr/>
        </p:nvSpPr>
        <p:spPr>
          <a:xfrm>
            <a:off x="5971851" y="1508982"/>
            <a:ext cx="503664" cy="338554"/>
          </a:xfrm>
          <a:prstGeom prst="rect">
            <a:avLst/>
          </a:prstGeom>
          <a:noFill/>
        </p:spPr>
        <p:txBody>
          <a:bodyPr wrap="none" rtlCol="0">
            <a:spAutoFit/>
          </a:bodyPr>
          <a:lstStyle/>
          <a:p>
            <a:r>
              <a:rPr lang="en-US" b="0" dirty="0">
                <a:solidFill>
                  <a:schemeClr val="bg1"/>
                </a:solidFill>
              </a:rPr>
              <a:t>key</a:t>
            </a:r>
          </a:p>
        </p:txBody>
      </p:sp>
      <p:sp>
        <p:nvSpPr>
          <p:cNvPr id="12" name="TextBox 11">
            <a:extLst>
              <a:ext uri="{FF2B5EF4-FFF2-40B4-BE49-F238E27FC236}">
                <a16:creationId xmlns:a16="http://schemas.microsoft.com/office/drawing/2014/main" id="{F0211C65-8D60-1449-A01F-DF2D5DDC8648}"/>
              </a:ext>
            </a:extLst>
          </p:cNvPr>
          <p:cNvSpPr txBox="1"/>
          <p:nvPr/>
        </p:nvSpPr>
        <p:spPr>
          <a:xfrm>
            <a:off x="6983686" y="1508982"/>
            <a:ext cx="673582" cy="338554"/>
          </a:xfrm>
          <a:prstGeom prst="rect">
            <a:avLst/>
          </a:prstGeom>
          <a:noFill/>
        </p:spPr>
        <p:txBody>
          <a:bodyPr wrap="none" rtlCol="0">
            <a:spAutoFit/>
          </a:bodyPr>
          <a:lstStyle/>
          <a:p>
            <a:r>
              <a:rPr lang="en-US" b="0" dirty="0">
                <a:solidFill>
                  <a:schemeClr val="bg1"/>
                </a:solidFill>
              </a:rPr>
              <a:t>value</a:t>
            </a:r>
          </a:p>
        </p:txBody>
      </p:sp>
      <p:sp>
        <p:nvSpPr>
          <p:cNvPr id="13" name="Right Brace 12">
            <a:extLst>
              <a:ext uri="{FF2B5EF4-FFF2-40B4-BE49-F238E27FC236}">
                <a16:creationId xmlns:a16="http://schemas.microsoft.com/office/drawing/2014/main" id="{A860A8AD-73F0-7E42-A510-B8D987FBF96B}"/>
              </a:ext>
            </a:extLst>
          </p:cNvPr>
          <p:cNvSpPr/>
          <p:nvPr/>
        </p:nvSpPr>
        <p:spPr bwMode="auto">
          <a:xfrm rot="16200000">
            <a:off x="7039484" y="1302388"/>
            <a:ext cx="219838" cy="1269373"/>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4" name="Right Brace 13">
            <a:extLst>
              <a:ext uri="{FF2B5EF4-FFF2-40B4-BE49-F238E27FC236}">
                <a16:creationId xmlns:a16="http://schemas.microsoft.com/office/drawing/2014/main" id="{4FDCF952-DED4-5246-9EE4-F5CA3B78A8CB}"/>
              </a:ext>
            </a:extLst>
          </p:cNvPr>
          <p:cNvSpPr/>
          <p:nvPr/>
        </p:nvSpPr>
        <p:spPr bwMode="auto">
          <a:xfrm rot="16200000">
            <a:off x="6142496" y="1778945"/>
            <a:ext cx="201572" cy="334525"/>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73C19402-EBFE-CF4B-B5E4-FB02E26FBE2D}"/>
              </a:ext>
            </a:extLst>
          </p:cNvPr>
          <p:cNvSpPr txBox="1"/>
          <p:nvPr/>
        </p:nvSpPr>
        <p:spPr>
          <a:xfrm>
            <a:off x="6917267" y="1235524"/>
            <a:ext cx="1270000" cy="338554"/>
          </a:xfrm>
          <a:prstGeom prst="rect">
            <a:avLst/>
          </a:prstGeom>
          <a:noFill/>
        </p:spPr>
        <p:txBody>
          <a:bodyPr wrap="square" rtlCol="0">
            <a:spAutoFit/>
          </a:bodyPr>
          <a:lstStyle/>
          <a:p>
            <a:r>
              <a:rPr lang="en-US" u="sng" dirty="0">
                <a:solidFill>
                  <a:schemeClr val="bg1"/>
                </a:solidFill>
                <a:latin typeface="Helvetica" pitchFamily="2" charset="0"/>
              </a:rPr>
              <a:t>Input</a:t>
            </a:r>
            <a:endParaRPr lang="en-US" dirty="0">
              <a:solidFill>
                <a:schemeClr val="bg1"/>
              </a:solidFill>
              <a:latin typeface="Helvetica" pitchFamily="2" charset="0"/>
            </a:endParaRPr>
          </a:p>
        </p:txBody>
      </p:sp>
      <p:sp>
        <p:nvSpPr>
          <p:cNvPr id="24" name="TextBox 23">
            <a:extLst>
              <a:ext uri="{FF2B5EF4-FFF2-40B4-BE49-F238E27FC236}">
                <a16:creationId xmlns:a16="http://schemas.microsoft.com/office/drawing/2014/main" id="{ABDB7661-73DC-CE43-A0BD-723155E746F7}"/>
              </a:ext>
            </a:extLst>
          </p:cNvPr>
          <p:cNvSpPr txBox="1"/>
          <p:nvPr/>
        </p:nvSpPr>
        <p:spPr>
          <a:xfrm>
            <a:off x="509013" y="5200998"/>
            <a:ext cx="8177788" cy="584775"/>
          </a:xfrm>
          <a:prstGeom prst="rect">
            <a:avLst/>
          </a:prstGeom>
          <a:noFill/>
        </p:spPr>
        <p:txBody>
          <a:bodyPr wrap="square" rtlCol="0">
            <a:spAutoFit/>
          </a:bodyPr>
          <a:lstStyle/>
          <a:p>
            <a:r>
              <a:rPr lang="en-US" b="0" dirty="0">
                <a:solidFill>
                  <a:srgbClr val="00B050"/>
                </a:solidFill>
                <a:latin typeface="Helvetica" pitchFamily="2" charset="0"/>
              </a:rPr>
              <a:t>This mapper processes each word one by one, and emits a “1”, to be summed by the reducers.</a:t>
            </a:r>
          </a:p>
        </p:txBody>
      </p:sp>
    </p:spTree>
    <p:extLst>
      <p:ext uri="{BB962C8B-B14F-4D97-AF65-F5344CB8AC3E}">
        <p14:creationId xmlns:p14="http://schemas.microsoft.com/office/powerpoint/2010/main" val="10063919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Count: Version 1</a:t>
            </a:r>
          </a:p>
        </p:txBody>
      </p:sp>
      <p:sp>
        <p:nvSpPr>
          <p:cNvPr id="7" name="TextBox 6"/>
          <p:cNvSpPr txBox="1">
            <a:spLocks noChangeArrowheads="1"/>
          </p:cNvSpPr>
          <p:nvPr/>
        </p:nvSpPr>
        <p:spPr bwMode="auto">
          <a:xfrm>
            <a:off x="304800" y="5867400"/>
            <a:ext cx="494718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FF0000"/>
                </a:solidFill>
                <a:effectLst/>
                <a:uLnTx/>
                <a:uFillTx/>
                <a:latin typeface="Gill Sans"/>
                <a:cs typeface="Gill Sans"/>
              </a:rPr>
              <a:t>Are combiners still</a:t>
            </a:r>
            <a:r>
              <a:rPr kumimoji="0" lang="en-US" sz="2400" i="0" u="none" strike="noStrike" kern="0" cap="none" spc="0" normalizeH="0" noProof="0" dirty="0">
                <a:ln>
                  <a:noFill/>
                </a:ln>
                <a:solidFill>
                  <a:srgbClr val="FF0000"/>
                </a:solidFill>
                <a:effectLst/>
                <a:uLnTx/>
                <a:uFillTx/>
                <a:latin typeface="Gill Sans"/>
                <a:cs typeface="Gill Sans"/>
              </a:rPr>
              <a:t> of any use?</a:t>
            </a:r>
            <a:endParaRPr kumimoji="0" lang="en-US" sz="2000" i="0" u="none" strike="noStrike" kern="0" cap="none" spc="0" normalizeH="0" baseline="0" noProof="0" dirty="0">
              <a:ln>
                <a:noFill/>
              </a:ln>
              <a:solidFill>
                <a:srgbClr val="FF0000"/>
              </a:solidFill>
              <a:effectLst/>
              <a:uLnTx/>
              <a:uFillTx/>
              <a:latin typeface="Gill Sans"/>
              <a:cs typeface="Gill Sans"/>
            </a:endParaRPr>
          </a:p>
        </p:txBody>
      </p:sp>
      <p:sp>
        <p:nvSpPr>
          <p:cNvPr id="3" name="Slide Number Placeholder 2"/>
          <p:cNvSpPr>
            <a:spLocks noGrp="1"/>
          </p:cNvSpPr>
          <p:nvPr>
            <p:ph type="sldNum" sz="quarter" idx="10"/>
          </p:nvPr>
        </p:nvSpPr>
        <p:spPr/>
        <p:txBody>
          <a:bodyPr/>
          <a:lstStyle/>
          <a:p>
            <a:fld id="{95C605C4-1F5B-4B2B-8458-3FC432AF1FAC}" type="slidenum">
              <a:rPr lang="en-US" smtClean="0"/>
              <a:t>35</a:t>
            </a:fld>
            <a:endParaRPr lang="en-US"/>
          </a:p>
        </p:txBody>
      </p:sp>
      <p:pic>
        <p:nvPicPr>
          <p:cNvPr id="4" name="Picture 3">
            <a:extLst>
              <a:ext uri="{FF2B5EF4-FFF2-40B4-BE49-F238E27FC236}">
                <a16:creationId xmlns:a16="http://schemas.microsoft.com/office/drawing/2014/main" id="{AE038B23-935A-F64E-A89F-180949955ABE}"/>
              </a:ext>
            </a:extLst>
          </p:cNvPr>
          <p:cNvPicPr>
            <a:picLocks noChangeAspect="1"/>
          </p:cNvPicPr>
          <p:nvPr/>
        </p:nvPicPr>
        <p:blipFill rotWithShape="1">
          <a:blip r:embed="rId3"/>
          <a:srcRect t="18292"/>
          <a:stretch/>
        </p:blipFill>
        <p:spPr>
          <a:xfrm>
            <a:off x="615949" y="2213518"/>
            <a:ext cx="7828873" cy="2739481"/>
          </a:xfrm>
          <a:prstGeom prst="rect">
            <a:avLst/>
          </a:prstGeom>
        </p:spPr>
      </p:pic>
      <p:sp>
        <p:nvSpPr>
          <p:cNvPr id="6" name="TextBox 5">
            <a:extLst>
              <a:ext uri="{FF2B5EF4-FFF2-40B4-BE49-F238E27FC236}">
                <a16:creationId xmlns:a16="http://schemas.microsoft.com/office/drawing/2014/main" id="{BE049E14-91DD-BC4B-A1F4-B16259461D0C}"/>
              </a:ext>
            </a:extLst>
          </p:cNvPr>
          <p:cNvSpPr txBox="1"/>
          <p:nvPr/>
        </p:nvSpPr>
        <p:spPr>
          <a:xfrm>
            <a:off x="6062211" y="2046995"/>
            <a:ext cx="1933543" cy="830997"/>
          </a:xfrm>
          <a:prstGeom prst="rect">
            <a:avLst/>
          </a:prstGeom>
          <a:noFill/>
        </p:spPr>
        <p:txBody>
          <a:bodyPr wrap="none" rtlCol="0">
            <a:spAutoFit/>
          </a:bodyPr>
          <a:lstStyle/>
          <a:p>
            <a:r>
              <a:rPr lang="en-US" b="0" dirty="0">
                <a:solidFill>
                  <a:schemeClr val="bg1"/>
                </a:solidFill>
                <a:latin typeface="Helvetica" pitchFamily="2" charset="0"/>
              </a:rPr>
              <a:t>0: the cat in the hat</a:t>
            </a:r>
          </a:p>
          <a:p>
            <a:r>
              <a:rPr lang="en-US" b="0" dirty="0">
                <a:solidFill>
                  <a:schemeClr val="bg1"/>
                </a:solidFill>
                <a:latin typeface="Helvetica" pitchFamily="2" charset="0"/>
              </a:rPr>
              <a:t>1: it said to us,</a:t>
            </a:r>
          </a:p>
          <a:p>
            <a:r>
              <a:rPr lang="en-US" b="0" dirty="0">
                <a:solidFill>
                  <a:schemeClr val="bg1"/>
                </a:solidFill>
                <a:latin typeface="Helvetica" pitchFamily="2" charset="0"/>
              </a:rPr>
              <a:t>2: …</a:t>
            </a:r>
          </a:p>
        </p:txBody>
      </p:sp>
      <p:sp>
        <p:nvSpPr>
          <p:cNvPr id="8" name="Right Brace 7">
            <a:extLst>
              <a:ext uri="{FF2B5EF4-FFF2-40B4-BE49-F238E27FC236}">
                <a16:creationId xmlns:a16="http://schemas.microsoft.com/office/drawing/2014/main" id="{43D8C669-618A-814F-B79B-8D7644963E21}"/>
              </a:ext>
            </a:extLst>
          </p:cNvPr>
          <p:cNvSpPr/>
          <p:nvPr/>
        </p:nvSpPr>
        <p:spPr bwMode="auto">
          <a:xfrm>
            <a:off x="7941733" y="2046995"/>
            <a:ext cx="245534" cy="830997"/>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F9BADEC2-1A64-0E4C-9A13-7C674853F0F2}"/>
              </a:ext>
            </a:extLst>
          </p:cNvPr>
          <p:cNvSpPr txBox="1"/>
          <p:nvPr/>
        </p:nvSpPr>
        <p:spPr>
          <a:xfrm>
            <a:off x="8153400" y="2170105"/>
            <a:ext cx="1167388" cy="830997"/>
          </a:xfrm>
          <a:prstGeom prst="rect">
            <a:avLst/>
          </a:prstGeom>
          <a:noFill/>
        </p:spPr>
        <p:txBody>
          <a:bodyPr wrap="square" rtlCol="0">
            <a:spAutoFit/>
          </a:bodyPr>
          <a:lstStyle/>
          <a:p>
            <a:r>
              <a:rPr lang="en-US" b="0" dirty="0">
                <a:solidFill>
                  <a:schemeClr val="bg1"/>
                </a:solidFill>
                <a:latin typeface="Helvetica" pitchFamily="2" charset="0"/>
              </a:rPr>
              <a:t>128MB = 1 map task</a:t>
            </a:r>
          </a:p>
        </p:txBody>
      </p:sp>
      <p:sp>
        <p:nvSpPr>
          <p:cNvPr id="10" name="TextBox 9">
            <a:extLst>
              <a:ext uri="{FF2B5EF4-FFF2-40B4-BE49-F238E27FC236}">
                <a16:creationId xmlns:a16="http://schemas.microsoft.com/office/drawing/2014/main" id="{307D0C22-4984-F74E-BE2B-9BAACE5F333C}"/>
              </a:ext>
            </a:extLst>
          </p:cNvPr>
          <p:cNvSpPr txBox="1"/>
          <p:nvPr/>
        </p:nvSpPr>
        <p:spPr>
          <a:xfrm>
            <a:off x="5971851" y="1508982"/>
            <a:ext cx="503664" cy="338554"/>
          </a:xfrm>
          <a:prstGeom prst="rect">
            <a:avLst/>
          </a:prstGeom>
          <a:noFill/>
        </p:spPr>
        <p:txBody>
          <a:bodyPr wrap="none" rtlCol="0">
            <a:spAutoFit/>
          </a:bodyPr>
          <a:lstStyle/>
          <a:p>
            <a:r>
              <a:rPr lang="en-US" b="0" dirty="0">
                <a:solidFill>
                  <a:schemeClr val="bg1"/>
                </a:solidFill>
              </a:rPr>
              <a:t>key</a:t>
            </a:r>
          </a:p>
        </p:txBody>
      </p:sp>
      <p:sp>
        <p:nvSpPr>
          <p:cNvPr id="11" name="TextBox 10">
            <a:extLst>
              <a:ext uri="{FF2B5EF4-FFF2-40B4-BE49-F238E27FC236}">
                <a16:creationId xmlns:a16="http://schemas.microsoft.com/office/drawing/2014/main" id="{F3E43CF2-8CD8-B841-B55C-287496BA96A1}"/>
              </a:ext>
            </a:extLst>
          </p:cNvPr>
          <p:cNvSpPr txBox="1"/>
          <p:nvPr/>
        </p:nvSpPr>
        <p:spPr>
          <a:xfrm>
            <a:off x="6983686" y="1508982"/>
            <a:ext cx="673582" cy="338554"/>
          </a:xfrm>
          <a:prstGeom prst="rect">
            <a:avLst/>
          </a:prstGeom>
          <a:noFill/>
        </p:spPr>
        <p:txBody>
          <a:bodyPr wrap="none" rtlCol="0">
            <a:spAutoFit/>
          </a:bodyPr>
          <a:lstStyle/>
          <a:p>
            <a:r>
              <a:rPr lang="en-US" b="0" dirty="0">
                <a:solidFill>
                  <a:schemeClr val="bg1"/>
                </a:solidFill>
              </a:rPr>
              <a:t>value</a:t>
            </a:r>
          </a:p>
        </p:txBody>
      </p:sp>
      <p:sp>
        <p:nvSpPr>
          <p:cNvPr id="12" name="Right Brace 11">
            <a:extLst>
              <a:ext uri="{FF2B5EF4-FFF2-40B4-BE49-F238E27FC236}">
                <a16:creationId xmlns:a16="http://schemas.microsoft.com/office/drawing/2014/main" id="{FD73E26F-68BF-0845-9783-CCD26D6668B5}"/>
              </a:ext>
            </a:extLst>
          </p:cNvPr>
          <p:cNvSpPr/>
          <p:nvPr/>
        </p:nvSpPr>
        <p:spPr bwMode="auto">
          <a:xfrm rot="16200000">
            <a:off x="7039484" y="1302388"/>
            <a:ext cx="219838" cy="1269373"/>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3" name="Right Brace 12">
            <a:extLst>
              <a:ext uri="{FF2B5EF4-FFF2-40B4-BE49-F238E27FC236}">
                <a16:creationId xmlns:a16="http://schemas.microsoft.com/office/drawing/2014/main" id="{E0C490CD-518B-2741-9B38-48CD71BAF181}"/>
              </a:ext>
            </a:extLst>
          </p:cNvPr>
          <p:cNvSpPr/>
          <p:nvPr/>
        </p:nvSpPr>
        <p:spPr bwMode="auto">
          <a:xfrm rot="16200000">
            <a:off x="6142496" y="1778945"/>
            <a:ext cx="201572" cy="334525"/>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E5DE3205-9CC7-A448-BA39-19C6D0150509}"/>
              </a:ext>
            </a:extLst>
          </p:cNvPr>
          <p:cNvSpPr txBox="1"/>
          <p:nvPr/>
        </p:nvSpPr>
        <p:spPr>
          <a:xfrm>
            <a:off x="6917267" y="1235524"/>
            <a:ext cx="1270000" cy="338554"/>
          </a:xfrm>
          <a:prstGeom prst="rect">
            <a:avLst/>
          </a:prstGeom>
          <a:noFill/>
        </p:spPr>
        <p:txBody>
          <a:bodyPr wrap="square" rtlCol="0">
            <a:spAutoFit/>
          </a:bodyPr>
          <a:lstStyle/>
          <a:p>
            <a:r>
              <a:rPr lang="en-US" u="sng" dirty="0">
                <a:solidFill>
                  <a:schemeClr val="bg1"/>
                </a:solidFill>
                <a:latin typeface="Helvetica" pitchFamily="2" charset="0"/>
              </a:rPr>
              <a:t>Input</a:t>
            </a:r>
            <a:endParaRPr lang="en-US" dirty="0">
              <a:solidFill>
                <a:schemeClr val="bg1"/>
              </a:solidFill>
              <a:latin typeface="Helvetica" pitchFamily="2" charset="0"/>
            </a:endParaRPr>
          </a:p>
        </p:txBody>
      </p:sp>
      <p:sp>
        <p:nvSpPr>
          <p:cNvPr id="15" name="TextBox 14">
            <a:extLst>
              <a:ext uri="{FF2B5EF4-FFF2-40B4-BE49-F238E27FC236}">
                <a16:creationId xmlns:a16="http://schemas.microsoft.com/office/drawing/2014/main" id="{F809BEE2-2C6A-894A-B9AD-3967D86CEAC9}"/>
              </a:ext>
            </a:extLst>
          </p:cNvPr>
          <p:cNvSpPr txBox="1"/>
          <p:nvPr/>
        </p:nvSpPr>
        <p:spPr>
          <a:xfrm>
            <a:off x="615949" y="4986866"/>
            <a:ext cx="8177788" cy="830997"/>
          </a:xfrm>
          <a:prstGeom prst="rect">
            <a:avLst/>
          </a:prstGeom>
          <a:noFill/>
        </p:spPr>
        <p:txBody>
          <a:bodyPr wrap="square" rtlCol="0">
            <a:spAutoFit/>
          </a:bodyPr>
          <a:lstStyle/>
          <a:p>
            <a:r>
              <a:rPr lang="en-US" b="0" dirty="0">
                <a:solidFill>
                  <a:srgbClr val="00B050"/>
                </a:solidFill>
                <a:latin typeface="Helvetica" pitchFamily="2" charset="0"/>
              </a:rPr>
              <a:t>This mapper uses a hash table (“counts”) to maintain the words and counts </a:t>
            </a:r>
            <a:r>
              <a:rPr lang="en-US" b="0" u="sng" dirty="0">
                <a:solidFill>
                  <a:srgbClr val="00B050"/>
                </a:solidFill>
                <a:latin typeface="Helvetica" pitchFamily="2" charset="0"/>
              </a:rPr>
              <a:t>per line (i.e. in each call to the map function)</a:t>
            </a:r>
            <a:r>
              <a:rPr lang="en-US" b="0" dirty="0">
                <a:solidFill>
                  <a:srgbClr val="00B050"/>
                </a:solidFill>
                <a:latin typeface="Helvetica" pitchFamily="2" charset="0"/>
              </a:rPr>
              <a:t>. After processing each line it emits the counts for this line.</a:t>
            </a:r>
          </a:p>
        </p:txBody>
      </p:sp>
      <p:sp>
        <p:nvSpPr>
          <p:cNvPr id="16" name="Right Brace 15">
            <a:extLst>
              <a:ext uri="{FF2B5EF4-FFF2-40B4-BE49-F238E27FC236}">
                <a16:creationId xmlns:a16="http://schemas.microsoft.com/office/drawing/2014/main" id="{F81340EB-C717-8C4E-98C0-2A4DD845050B}"/>
              </a:ext>
            </a:extLst>
          </p:cNvPr>
          <p:cNvSpPr/>
          <p:nvPr/>
        </p:nvSpPr>
        <p:spPr bwMode="auto">
          <a:xfrm flipH="1">
            <a:off x="5887702" y="2103433"/>
            <a:ext cx="168297" cy="244363"/>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12760925-69D3-EE4D-8352-3BB17C6D90CB}"/>
              </a:ext>
            </a:extLst>
          </p:cNvPr>
          <p:cNvSpPr txBox="1"/>
          <p:nvPr/>
        </p:nvSpPr>
        <p:spPr>
          <a:xfrm>
            <a:off x="5268505" y="1965952"/>
            <a:ext cx="1167388" cy="584775"/>
          </a:xfrm>
          <a:prstGeom prst="rect">
            <a:avLst/>
          </a:prstGeom>
          <a:noFill/>
        </p:spPr>
        <p:txBody>
          <a:bodyPr wrap="square" rtlCol="0">
            <a:spAutoFit/>
          </a:bodyPr>
          <a:lstStyle/>
          <a:p>
            <a:r>
              <a:rPr lang="en-US" b="0" dirty="0">
                <a:solidFill>
                  <a:srgbClr val="FF0000"/>
                </a:solidFill>
                <a:latin typeface="Helvetica" pitchFamily="2" charset="0"/>
              </a:rPr>
              <a:t>Hash </a:t>
            </a:r>
          </a:p>
          <a:p>
            <a:r>
              <a:rPr lang="en-US" b="0" dirty="0">
                <a:solidFill>
                  <a:srgbClr val="FF0000"/>
                </a:solidFill>
                <a:latin typeface="Helvetica" pitchFamily="2" charset="0"/>
              </a:rPr>
              <a:t>table</a:t>
            </a:r>
          </a:p>
        </p:txBody>
      </p:sp>
    </p:spTree>
    <p:extLst>
      <p:ext uri="{BB962C8B-B14F-4D97-AF65-F5344CB8AC3E}">
        <p14:creationId xmlns:p14="http://schemas.microsoft.com/office/powerpoint/2010/main" val="2821351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D0A06-1665-5342-998F-0CB92EF0A822}"/>
              </a:ext>
            </a:extLst>
          </p:cNvPr>
          <p:cNvPicPr>
            <a:picLocks noChangeAspect="1"/>
          </p:cNvPicPr>
          <p:nvPr/>
        </p:nvPicPr>
        <p:blipFill rotWithShape="1">
          <a:blip r:embed="rId3"/>
          <a:srcRect t="12500"/>
          <a:stretch/>
        </p:blipFill>
        <p:spPr>
          <a:xfrm>
            <a:off x="361466" y="1235524"/>
            <a:ext cx="7634288" cy="3733800"/>
          </a:xfrm>
          <a:prstGeom prst="rect">
            <a:avLst/>
          </a:prstGeom>
        </p:spPr>
      </p:pic>
      <p:sp>
        <p:nvSpPr>
          <p:cNvPr id="2" name="Title 1"/>
          <p:cNvSpPr>
            <a:spLocks noGrp="1"/>
          </p:cNvSpPr>
          <p:nvPr>
            <p:ph type="title"/>
          </p:nvPr>
        </p:nvSpPr>
        <p:spPr/>
        <p:txBody>
          <a:bodyPr/>
          <a:lstStyle/>
          <a:p>
            <a:r>
              <a:rPr lang="en-US" dirty="0"/>
              <a:t>Word Count: Version 2</a:t>
            </a:r>
          </a:p>
        </p:txBody>
      </p:sp>
      <p:sp>
        <p:nvSpPr>
          <p:cNvPr id="3" name="Slide Number Placeholder 2"/>
          <p:cNvSpPr>
            <a:spLocks noGrp="1"/>
          </p:cNvSpPr>
          <p:nvPr>
            <p:ph type="sldNum" sz="quarter" idx="10"/>
          </p:nvPr>
        </p:nvSpPr>
        <p:spPr/>
        <p:txBody>
          <a:bodyPr/>
          <a:lstStyle/>
          <a:p>
            <a:fld id="{95C605C4-1F5B-4B2B-8458-3FC432AF1FAC}" type="slidenum">
              <a:rPr lang="en-US" smtClean="0"/>
              <a:t>36</a:t>
            </a:fld>
            <a:endParaRPr lang="en-US"/>
          </a:p>
        </p:txBody>
      </p:sp>
      <p:sp>
        <p:nvSpPr>
          <p:cNvPr id="9" name="TextBox 8">
            <a:extLst>
              <a:ext uri="{FF2B5EF4-FFF2-40B4-BE49-F238E27FC236}">
                <a16:creationId xmlns:a16="http://schemas.microsoft.com/office/drawing/2014/main" id="{4342F27D-B882-954F-8B3A-716FAEF71AEC}"/>
              </a:ext>
            </a:extLst>
          </p:cNvPr>
          <p:cNvSpPr txBox="1"/>
          <p:nvPr/>
        </p:nvSpPr>
        <p:spPr>
          <a:xfrm>
            <a:off x="559306" y="4971308"/>
            <a:ext cx="8177788" cy="1569660"/>
          </a:xfrm>
          <a:prstGeom prst="rect">
            <a:avLst/>
          </a:prstGeom>
          <a:noFill/>
        </p:spPr>
        <p:txBody>
          <a:bodyPr wrap="square" rtlCol="0">
            <a:spAutoFit/>
          </a:bodyPr>
          <a:lstStyle/>
          <a:p>
            <a:r>
              <a:rPr lang="en-US" b="0" dirty="0">
                <a:solidFill>
                  <a:srgbClr val="00B050"/>
                </a:solidFill>
                <a:latin typeface="Helvetica" pitchFamily="2" charset="0"/>
              </a:rPr>
              <a:t>This mapper uses a hash table to maintain the words and counts </a:t>
            </a:r>
            <a:r>
              <a:rPr lang="en-US" b="0" u="sng" dirty="0">
                <a:solidFill>
                  <a:srgbClr val="00B050"/>
                </a:solidFill>
                <a:latin typeface="Helvetica" pitchFamily="2" charset="0"/>
              </a:rPr>
              <a:t>across all lines in a single split</a:t>
            </a:r>
            <a:r>
              <a:rPr lang="en-US" b="0" dirty="0">
                <a:solidFill>
                  <a:srgbClr val="00B050"/>
                </a:solidFill>
                <a:latin typeface="Helvetica" pitchFamily="2" charset="0"/>
              </a:rPr>
              <a:t>.</a:t>
            </a:r>
          </a:p>
          <a:p>
            <a:r>
              <a:rPr lang="en-US" b="0" dirty="0">
                <a:solidFill>
                  <a:srgbClr val="00B050"/>
                </a:solidFill>
                <a:latin typeface="Helvetica" pitchFamily="2" charset="0"/>
              </a:rPr>
              <a:t>By aggregating tuples across map tasks, this reduces disk and memory I/O. However, a possible drawback is </a:t>
            </a:r>
            <a:r>
              <a:rPr lang="en-US" dirty="0">
                <a:solidFill>
                  <a:srgbClr val="00B050"/>
                </a:solidFill>
                <a:latin typeface="Helvetica" pitchFamily="2" charset="0"/>
              </a:rPr>
              <a:t>increasing the memory working set </a:t>
            </a:r>
            <a:r>
              <a:rPr lang="en-US" b="0" dirty="0">
                <a:solidFill>
                  <a:srgbClr val="00B050"/>
                </a:solidFill>
                <a:latin typeface="Helvetica" pitchFamily="2" charset="0"/>
              </a:rPr>
              <a:t>(which is proportional to the number of distinct words in a map task)</a:t>
            </a:r>
          </a:p>
          <a:p>
            <a:endParaRPr lang="en-US" b="0" dirty="0">
              <a:solidFill>
                <a:srgbClr val="00B050"/>
              </a:solidFill>
              <a:latin typeface="Helvetica" pitchFamily="2" charset="0"/>
            </a:endParaRPr>
          </a:p>
        </p:txBody>
      </p:sp>
      <p:sp>
        <p:nvSpPr>
          <p:cNvPr id="10" name="TextBox 9">
            <a:extLst>
              <a:ext uri="{FF2B5EF4-FFF2-40B4-BE49-F238E27FC236}">
                <a16:creationId xmlns:a16="http://schemas.microsoft.com/office/drawing/2014/main" id="{5155CEF0-BDE1-064E-A098-7D27EB8C41B6}"/>
              </a:ext>
            </a:extLst>
          </p:cNvPr>
          <p:cNvSpPr txBox="1"/>
          <p:nvPr/>
        </p:nvSpPr>
        <p:spPr>
          <a:xfrm>
            <a:off x="6062211" y="2046995"/>
            <a:ext cx="1933543" cy="830997"/>
          </a:xfrm>
          <a:prstGeom prst="rect">
            <a:avLst/>
          </a:prstGeom>
          <a:noFill/>
        </p:spPr>
        <p:txBody>
          <a:bodyPr wrap="none" rtlCol="0">
            <a:spAutoFit/>
          </a:bodyPr>
          <a:lstStyle/>
          <a:p>
            <a:r>
              <a:rPr lang="en-US" b="0" dirty="0">
                <a:solidFill>
                  <a:schemeClr val="bg1"/>
                </a:solidFill>
                <a:latin typeface="Helvetica" pitchFamily="2" charset="0"/>
              </a:rPr>
              <a:t>0: the cat in the hat</a:t>
            </a:r>
          </a:p>
          <a:p>
            <a:r>
              <a:rPr lang="en-US" b="0" dirty="0">
                <a:solidFill>
                  <a:schemeClr val="bg1"/>
                </a:solidFill>
                <a:latin typeface="Helvetica" pitchFamily="2" charset="0"/>
              </a:rPr>
              <a:t>1: it said to us,</a:t>
            </a:r>
          </a:p>
          <a:p>
            <a:r>
              <a:rPr lang="en-US" b="0" dirty="0">
                <a:solidFill>
                  <a:schemeClr val="bg1"/>
                </a:solidFill>
                <a:latin typeface="Helvetica" pitchFamily="2" charset="0"/>
              </a:rPr>
              <a:t>2: …</a:t>
            </a:r>
          </a:p>
        </p:txBody>
      </p:sp>
      <p:sp>
        <p:nvSpPr>
          <p:cNvPr id="11" name="Right Brace 10">
            <a:extLst>
              <a:ext uri="{FF2B5EF4-FFF2-40B4-BE49-F238E27FC236}">
                <a16:creationId xmlns:a16="http://schemas.microsoft.com/office/drawing/2014/main" id="{3BC82385-6FBB-494B-9F6F-E6CA3FD01E02}"/>
              </a:ext>
            </a:extLst>
          </p:cNvPr>
          <p:cNvSpPr/>
          <p:nvPr/>
        </p:nvSpPr>
        <p:spPr bwMode="auto">
          <a:xfrm>
            <a:off x="7941733" y="2046995"/>
            <a:ext cx="245534" cy="830997"/>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53029F8E-BD1E-C844-A07A-F4862AAE0563}"/>
              </a:ext>
            </a:extLst>
          </p:cNvPr>
          <p:cNvSpPr txBox="1"/>
          <p:nvPr/>
        </p:nvSpPr>
        <p:spPr>
          <a:xfrm>
            <a:off x="8153400" y="2170105"/>
            <a:ext cx="1167388" cy="830997"/>
          </a:xfrm>
          <a:prstGeom prst="rect">
            <a:avLst/>
          </a:prstGeom>
          <a:noFill/>
        </p:spPr>
        <p:txBody>
          <a:bodyPr wrap="square" rtlCol="0">
            <a:spAutoFit/>
          </a:bodyPr>
          <a:lstStyle/>
          <a:p>
            <a:r>
              <a:rPr lang="en-US" b="0" dirty="0">
                <a:solidFill>
                  <a:schemeClr val="bg1"/>
                </a:solidFill>
                <a:latin typeface="Helvetica" pitchFamily="2" charset="0"/>
              </a:rPr>
              <a:t>128MB = 1 map task</a:t>
            </a:r>
          </a:p>
        </p:txBody>
      </p:sp>
      <p:sp>
        <p:nvSpPr>
          <p:cNvPr id="13" name="TextBox 12">
            <a:extLst>
              <a:ext uri="{FF2B5EF4-FFF2-40B4-BE49-F238E27FC236}">
                <a16:creationId xmlns:a16="http://schemas.microsoft.com/office/drawing/2014/main" id="{94B85BC7-AAA7-1E4C-8EC8-21F85895ECE7}"/>
              </a:ext>
            </a:extLst>
          </p:cNvPr>
          <p:cNvSpPr txBox="1"/>
          <p:nvPr/>
        </p:nvSpPr>
        <p:spPr>
          <a:xfrm>
            <a:off x="5971851" y="1508982"/>
            <a:ext cx="503664" cy="338554"/>
          </a:xfrm>
          <a:prstGeom prst="rect">
            <a:avLst/>
          </a:prstGeom>
          <a:noFill/>
        </p:spPr>
        <p:txBody>
          <a:bodyPr wrap="none" rtlCol="0">
            <a:spAutoFit/>
          </a:bodyPr>
          <a:lstStyle/>
          <a:p>
            <a:r>
              <a:rPr lang="en-US" b="0" dirty="0">
                <a:solidFill>
                  <a:schemeClr val="bg1"/>
                </a:solidFill>
              </a:rPr>
              <a:t>key</a:t>
            </a:r>
          </a:p>
        </p:txBody>
      </p:sp>
      <p:sp>
        <p:nvSpPr>
          <p:cNvPr id="14" name="TextBox 13">
            <a:extLst>
              <a:ext uri="{FF2B5EF4-FFF2-40B4-BE49-F238E27FC236}">
                <a16:creationId xmlns:a16="http://schemas.microsoft.com/office/drawing/2014/main" id="{8F70280C-8C06-F14E-A019-24375A3BEC27}"/>
              </a:ext>
            </a:extLst>
          </p:cNvPr>
          <p:cNvSpPr txBox="1"/>
          <p:nvPr/>
        </p:nvSpPr>
        <p:spPr>
          <a:xfrm>
            <a:off x="6983686" y="1508982"/>
            <a:ext cx="673582" cy="338554"/>
          </a:xfrm>
          <a:prstGeom prst="rect">
            <a:avLst/>
          </a:prstGeom>
          <a:noFill/>
        </p:spPr>
        <p:txBody>
          <a:bodyPr wrap="none" rtlCol="0">
            <a:spAutoFit/>
          </a:bodyPr>
          <a:lstStyle/>
          <a:p>
            <a:r>
              <a:rPr lang="en-US" b="0" dirty="0">
                <a:solidFill>
                  <a:schemeClr val="bg1"/>
                </a:solidFill>
              </a:rPr>
              <a:t>value</a:t>
            </a:r>
          </a:p>
        </p:txBody>
      </p:sp>
      <p:sp>
        <p:nvSpPr>
          <p:cNvPr id="15" name="Right Brace 14">
            <a:extLst>
              <a:ext uri="{FF2B5EF4-FFF2-40B4-BE49-F238E27FC236}">
                <a16:creationId xmlns:a16="http://schemas.microsoft.com/office/drawing/2014/main" id="{2BF64303-B5B4-8F43-900C-4436543318CA}"/>
              </a:ext>
            </a:extLst>
          </p:cNvPr>
          <p:cNvSpPr/>
          <p:nvPr/>
        </p:nvSpPr>
        <p:spPr bwMode="auto">
          <a:xfrm rot="16200000">
            <a:off x="7039484" y="1302388"/>
            <a:ext cx="219838" cy="1269373"/>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6" name="Right Brace 15">
            <a:extLst>
              <a:ext uri="{FF2B5EF4-FFF2-40B4-BE49-F238E27FC236}">
                <a16:creationId xmlns:a16="http://schemas.microsoft.com/office/drawing/2014/main" id="{1039BA33-01F5-8442-BD05-B137F2C38667}"/>
              </a:ext>
            </a:extLst>
          </p:cNvPr>
          <p:cNvSpPr/>
          <p:nvPr/>
        </p:nvSpPr>
        <p:spPr bwMode="auto">
          <a:xfrm rot="16200000">
            <a:off x="6142496" y="1778945"/>
            <a:ext cx="201572" cy="334525"/>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9AC64A62-1B71-D14B-9FFD-E23BC415C023}"/>
              </a:ext>
            </a:extLst>
          </p:cNvPr>
          <p:cNvSpPr txBox="1"/>
          <p:nvPr/>
        </p:nvSpPr>
        <p:spPr>
          <a:xfrm>
            <a:off x="6917267" y="1235524"/>
            <a:ext cx="1270000" cy="338554"/>
          </a:xfrm>
          <a:prstGeom prst="rect">
            <a:avLst/>
          </a:prstGeom>
          <a:noFill/>
        </p:spPr>
        <p:txBody>
          <a:bodyPr wrap="square" rtlCol="0">
            <a:spAutoFit/>
          </a:bodyPr>
          <a:lstStyle/>
          <a:p>
            <a:r>
              <a:rPr lang="en-US" u="sng" dirty="0">
                <a:solidFill>
                  <a:schemeClr val="bg1"/>
                </a:solidFill>
                <a:latin typeface="Helvetica" pitchFamily="2" charset="0"/>
              </a:rPr>
              <a:t>Input</a:t>
            </a:r>
            <a:endParaRPr lang="en-US" dirty="0">
              <a:solidFill>
                <a:schemeClr val="bg1"/>
              </a:solidFill>
              <a:latin typeface="Helvetica" pitchFamily="2" charset="0"/>
            </a:endParaRPr>
          </a:p>
        </p:txBody>
      </p:sp>
      <p:sp>
        <p:nvSpPr>
          <p:cNvPr id="18" name="Right Brace 17">
            <a:extLst>
              <a:ext uri="{FF2B5EF4-FFF2-40B4-BE49-F238E27FC236}">
                <a16:creationId xmlns:a16="http://schemas.microsoft.com/office/drawing/2014/main" id="{A868ED14-7866-EE4B-96BA-6A1CDC3D5E32}"/>
              </a:ext>
            </a:extLst>
          </p:cNvPr>
          <p:cNvSpPr/>
          <p:nvPr/>
        </p:nvSpPr>
        <p:spPr bwMode="auto">
          <a:xfrm flipH="1">
            <a:off x="5702401" y="2117837"/>
            <a:ext cx="310043" cy="830997"/>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00BB1703-6A50-C247-8395-726E650DAB6F}"/>
              </a:ext>
            </a:extLst>
          </p:cNvPr>
          <p:cNvSpPr txBox="1"/>
          <p:nvPr/>
        </p:nvSpPr>
        <p:spPr>
          <a:xfrm>
            <a:off x="5118707" y="2202995"/>
            <a:ext cx="1167388" cy="584775"/>
          </a:xfrm>
          <a:prstGeom prst="rect">
            <a:avLst/>
          </a:prstGeom>
          <a:noFill/>
        </p:spPr>
        <p:txBody>
          <a:bodyPr wrap="square" rtlCol="0">
            <a:spAutoFit/>
          </a:bodyPr>
          <a:lstStyle/>
          <a:p>
            <a:r>
              <a:rPr lang="en-US" b="0" dirty="0">
                <a:solidFill>
                  <a:srgbClr val="FF0000"/>
                </a:solidFill>
                <a:latin typeface="Helvetica" pitchFamily="2" charset="0"/>
              </a:rPr>
              <a:t>Hash </a:t>
            </a:r>
          </a:p>
          <a:p>
            <a:r>
              <a:rPr lang="en-US" b="0" dirty="0">
                <a:solidFill>
                  <a:srgbClr val="FF0000"/>
                </a:solidFill>
                <a:latin typeface="Helvetica" pitchFamily="2" charset="0"/>
              </a:rPr>
              <a:t>table</a:t>
            </a:r>
          </a:p>
        </p:txBody>
      </p:sp>
    </p:spTree>
    <p:extLst>
      <p:ext uri="{BB962C8B-B14F-4D97-AF65-F5344CB8AC3E}">
        <p14:creationId xmlns:p14="http://schemas.microsoft.com/office/powerpoint/2010/main" val="67573679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Preserving State in Map / Reduce Tasks</a:t>
            </a:r>
          </a:p>
        </p:txBody>
      </p:sp>
      <p:grpSp>
        <p:nvGrpSpPr>
          <p:cNvPr id="62" name="Group 61"/>
          <p:cNvGrpSpPr/>
          <p:nvPr/>
        </p:nvGrpSpPr>
        <p:grpSpPr>
          <a:xfrm>
            <a:off x="1066800" y="1676400"/>
            <a:ext cx="2057401" cy="3886200"/>
            <a:chOff x="1143000" y="1676400"/>
            <a:chExt cx="2057401" cy="3886200"/>
          </a:xfrm>
        </p:grpSpPr>
        <p:sp>
          <p:nvSpPr>
            <p:cNvPr id="7" name="Rounded Rectangle 6"/>
            <p:cNvSpPr/>
            <p:nvPr/>
          </p:nvSpPr>
          <p:spPr bwMode="auto">
            <a:xfrm>
              <a:off x="1143000" y="1676400"/>
              <a:ext cx="2057400" cy="38862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i="0" u="none" strike="noStrike" cap="none" normalizeH="0" baseline="0" dirty="0">
                <a:ln>
                  <a:noFill/>
                </a:ln>
                <a:solidFill>
                  <a:schemeClr val="bg2"/>
                </a:solidFill>
                <a:effectLst/>
                <a:latin typeface="Gill Sans"/>
                <a:cs typeface="Gill Sans"/>
              </a:endParaRPr>
            </a:p>
          </p:txBody>
        </p:sp>
        <p:sp>
          <p:nvSpPr>
            <p:cNvPr id="9" name="TextBox 8"/>
            <p:cNvSpPr txBox="1"/>
            <p:nvPr/>
          </p:nvSpPr>
          <p:spPr>
            <a:xfrm>
              <a:off x="1143001" y="1828800"/>
              <a:ext cx="2057400" cy="369332"/>
            </a:xfrm>
            <a:prstGeom prst="rect">
              <a:avLst/>
            </a:prstGeom>
            <a:noFill/>
          </p:spPr>
          <p:txBody>
            <a:bodyPr wrap="square" rtlCol="0">
              <a:spAutoFit/>
            </a:bodyPr>
            <a:lstStyle/>
            <a:p>
              <a:pPr algn="ctr"/>
              <a:r>
                <a:rPr lang="en-US" sz="1800" dirty="0">
                  <a:solidFill>
                    <a:schemeClr val="bg1"/>
                  </a:solidFill>
                  <a:latin typeface="Gill Sans"/>
                  <a:cs typeface="Gill Sans"/>
                </a:rPr>
                <a:t>Mapper object</a:t>
              </a:r>
            </a:p>
          </p:txBody>
        </p:sp>
      </p:grpSp>
      <p:sp>
        <p:nvSpPr>
          <p:cNvPr id="10" name="Rounded Rectangle 9"/>
          <p:cNvSpPr/>
          <p:nvPr/>
        </p:nvSpPr>
        <p:spPr bwMode="auto">
          <a:xfrm>
            <a:off x="1295400" y="2895600"/>
            <a:ext cx="1600200" cy="4572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setup</a:t>
            </a:r>
          </a:p>
        </p:txBody>
      </p:sp>
      <p:sp>
        <p:nvSpPr>
          <p:cNvPr id="11" name="Rounded Rectangle 10"/>
          <p:cNvSpPr/>
          <p:nvPr/>
        </p:nvSpPr>
        <p:spPr bwMode="auto">
          <a:xfrm>
            <a:off x="1295400" y="3505200"/>
            <a:ext cx="1600200" cy="10668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map</a:t>
            </a:r>
          </a:p>
        </p:txBody>
      </p:sp>
      <p:sp>
        <p:nvSpPr>
          <p:cNvPr id="12" name="Rounded Rectangle 11"/>
          <p:cNvSpPr/>
          <p:nvPr/>
        </p:nvSpPr>
        <p:spPr bwMode="auto">
          <a:xfrm>
            <a:off x="1295400" y="4724400"/>
            <a:ext cx="1600200" cy="4572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cleanup</a:t>
            </a:r>
          </a:p>
        </p:txBody>
      </p:sp>
      <p:sp>
        <p:nvSpPr>
          <p:cNvPr id="15" name="Rectangle 14"/>
          <p:cNvSpPr/>
          <p:nvPr/>
        </p:nvSpPr>
        <p:spPr bwMode="auto">
          <a:xfrm>
            <a:off x="1600200" y="2362200"/>
            <a:ext cx="9906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Gill Sans"/>
                <a:cs typeface="Gill Sans"/>
              </a:rPr>
              <a:t>state</a:t>
            </a:r>
          </a:p>
        </p:txBody>
      </p:sp>
      <p:cxnSp>
        <p:nvCxnSpPr>
          <p:cNvPr id="17" name="Straight Arrow Connector 16"/>
          <p:cNvCxnSpPr/>
          <p:nvPr/>
        </p:nvCxnSpPr>
        <p:spPr bwMode="auto">
          <a:xfrm rot="10800000">
            <a:off x="3124200" y="2286000"/>
            <a:ext cx="533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3657600" y="2099846"/>
            <a:ext cx="1981200" cy="338554"/>
          </a:xfrm>
          <a:prstGeom prst="rect">
            <a:avLst/>
          </a:prstGeom>
          <a:noFill/>
        </p:spPr>
        <p:txBody>
          <a:bodyPr wrap="square" rtlCol="0">
            <a:spAutoFit/>
          </a:bodyPr>
          <a:lstStyle/>
          <a:p>
            <a:pPr algn="ctr"/>
            <a:r>
              <a:rPr lang="en-US" b="0" dirty="0">
                <a:solidFill>
                  <a:schemeClr val="bg1"/>
                </a:solidFill>
                <a:latin typeface="Gill Sans"/>
                <a:cs typeface="Gill Sans"/>
              </a:rPr>
              <a:t>one object per task</a:t>
            </a:r>
          </a:p>
        </p:txBody>
      </p:sp>
      <p:grpSp>
        <p:nvGrpSpPr>
          <p:cNvPr id="63" name="Group 62"/>
          <p:cNvGrpSpPr/>
          <p:nvPr/>
        </p:nvGrpSpPr>
        <p:grpSpPr>
          <a:xfrm>
            <a:off x="6172199" y="1676400"/>
            <a:ext cx="2057401" cy="3886200"/>
            <a:chOff x="6019800" y="1676400"/>
            <a:chExt cx="2057401" cy="3886200"/>
          </a:xfrm>
        </p:grpSpPr>
        <p:sp>
          <p:nvSpPr>
            <p:cNvPr id="20" name="Rounded Rectangle 19"/>
            <p:cNvSpPr/>
            <p:nvPr/>
          </p:nvSpPr>
          <p:spPr bwMode="auto">
            <a:xfrm>
              <a:off x="6019800" y="1676400"/>
              <a:ext cx="2057400" cy="3886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i="0" u="none" strike="noStrike" cap="none" normalizeH="0" baseline="0" dirty="0">
                <a:ln>
                  <a:noFill/>
                </a:ln>
                <a:solidFill>
                  <a:schemeClr val="bg2"/>
                </a:solidFill>
                <a:effectLst/>
                <a:latin typeface="Gill Sans"/>
                <a:cs typeface="Gill Sans"/>
              </a:endParaRPr>
            </a:p>
          </p:txBody>
        </p:sp>
        <p:sp>
          <p:nvSpPr>
            <p:cNvPr id="21" name="TextBox 20"/>
            <p:cNvSpPr txBox="1"/>
            <p:nvPr/>
          </p:nvSpPr>
          <p:spPr>
            <a:xfrm>
              <a:off x="6019801" y="1828800"/>
              <a:ext cx="2057400" cy="369332"/>
            </a:xfrm>
            <a:prstGeom prst="rect">
              <a:avLst/>
            </a:prstGeom>
            <a:noFill/>
          </p:spPr>
          <p:txBody>
            <a:bodyPr wrap="square" rtlCol="0">
              <a:spAutoFit/>
            </a:bodyPr>
            <a:lstStyle/>
            <a:p>
              <a:pPr algn="ctr"/>
              <a:r>
                <a:rPr lang="en-US" sz="1800" dirty="0">
                  <a:solidFill>
                    <a:schemeClr val="bg1"/>
                  </a:solidFill>
                  <a:latin typeface="Gill Sans"/>
                  <a:cs typeface="Gill Sans"/>
                </a:rPr>
                <a:t>Reducer object</a:t>
              </a:r>
            </a:p>
          </p:txBody>
        </p:sp>
      </p:grpSp>
      <p:sp>
        <p:nvSpPr>
          <p:cNvPr id="22" name="Rounded Rectangle 21"/>
          <p:cNvSpPr/>
          <p:nvPr/>
        </p:nvSpPr>
        <p:spPr bwMode="auto">
          <a:xfrm>
            <a:off x="6400799" y="2895600"/>
            <a:ext cx="1600200" cy="4572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setup</a:t>
            </a:r>
          </a:p>
        </p:txBody>
      </p:sp>
      <p:sp>
        <p:nvSpPr>
          <p:cNvPr id="23" name="Rounded Rectangle 22"/>
          <p:cNvSpPr/>
          <p:nvPr/>
        </p:nvSpPr>
        <p:spPr bwMode="auto">
          <a:xfrm>
            <a:off x="6400799" y="3505200"/>
            <a:ext cx="1600200" cy="10668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reduce</a:t>
            </a:r>
          </a:p>
        </p:txBody>
      </p:sp>
      <p:sp>
        <p:nvSpPr>
          <p:cNvPr id="24" name="Rounded Rectangle 23"/>
          <p:cNvSpPr/>
          <p:nvPr/>
        </p:nvSpPr>
        <p:spPr bwMode="auto">
          <a:xfrm>
            <a:off x="6400799" y="4724400"/>
            <a:ext cx="1600200" cy="4572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solidFill>
                <a:effectLst/>
                <a:latin typeface="Gill Sans"/>
                <a:cs typeface="Gill Sans"/>
              </a:rPr>
              <a:t>cleanup</a:t>
            </a:r>
          </a:p>
        </p:txBody>
      </p:sp>
      <p:sp>
        <p:nvSpPr>
          <p:cNvPr id="25" name="Rectangle 24"/>
          <p:cNvSpPr/>
          <p:nvPr/>
        </p:nvSpPr>
        <p:spPr bwMode="auto">
          <a:xfrm>
            <a:off x="6705599" y="2362200"/>
            <a:ext cx="9906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Gill Sans"/>
                <a:cs typeface="Gill Sans"/>
              </a:rPr>
              <a:t>state</a:t>
            </a:r>
          </a:p>
        </p:txBody>
      </p:sp>
      <p:cxnSp>
        <p:nvCxnSpPr>
          <p:cNvPr id="26" name="Straight Arrow Connector 25"/>
          <p:cNvCxnSpPr/>
          <p:nvPr/>
        </p:nvCxnSpPr>
        <p:spPr bwMode="auto">
          <a:xfrm flipV="1">
            <a:off x="5638799" y="2286000"/>
            <a:ext cx="533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bwMode="auto">
          <a:xfrm rot="10800000">
            <a:off x="2895601" y="3705999"/>
            <a:ext cx="6096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3541207" y="3505200"/>
            <a:ext cx="1640393" cy="584776"/>
          </a:xfrm>
          <a:prstGeom prst="rect">
            <a:avLst/>
          </a:prstGeom>
          <a:noFill/>
        </p:spPr>
        <p:txBody>
          <a:bodyPr wrap="none" rtlCol="0">
            <a:spAutoFit/>
          </a:bodyPr>
          <a:lstStyle/>
          <a:p>
            <a:r>
              <a:rPr lang="en-US" b="0" dirty="0">
                <a:solidFill>
                  <a:schemeClr val="bg1"/>
                </a:solidFill>
                <a:latin typeface="Gill Sans"/>
                <a:cs typeface="Gill Sans"/>
              </a:rPr>
              <a:t>one call per input </a:t>
            </a:r>
            <a:br>
              <a:rPr lang="en-US" b="0" dirty="0">
                <a:solidFill>
                  <a:schemeClr val="bg1"/>
                </a:solidFill>
                <a:latin typeface="Gill Sans"/>
                <a:cs typeface="Gill Sans"/>
              </a:rPr>
            </a:br>
            <a:r>
              <a:rPr lang="en-US" b="0" dirty="0">
                <a:solidFill>
                  <a:schemeClr val="bg1"/>
                </a:solidFill>
                <a:latin typeface="Gill Sans"/>
                <a:cs typeface="Gill Sans"/>
              </a:rPr>
              <a:t>key-value pair</a:t>
            </a:r>
          </a:p>
        </p:txBody>
      </p:sp>
      <p:sp>
        <p:nvSpPr>
          <p:cNvPr id="30" name="TextBox 29"/>
          <p:cNvSpPr txBox="1"/>
          <p:nvPr/>
        </p:nvSpPr>
        <p:spPr>
          <a:xfrm>
            <a:off x="4495800" y="4139624"/>
            <a:ext cx="1574570" cy="584776"/>
          </a:xfrm>
          <a:prstGeom prst="rect">
            <a:avLst/>
          </a:prstGeom>
          <a:noFill/>
        </p:spPr>
        <p:txBody>
          <a:bodyPr wrap="none" rtlCol="0">
            <a:spAutoFit/>
          </a:bodyPr>
          <a:lstStyle/>
          <a:p>
            <a:r>
              <a:rPr lang="en-US" b="0" dirty="0">
                <a:solidFill>
                  <a:schemeClr val="bg1"/>
                </a:solidFill>
                <a:latin typeface="Gill Sans"/>
                <a:cs typeface="Gill Sans"/>
              </a:rPr>
              <a:t>one call per </a:t>
            </a:r>
            <a:br>
              <a:rPr lang="en-US" b="0" dirty="0">
                <a:solidFill>
                  <a:schemeClr val="bg1"/>
                </a:solidFill>
                <a:latin typeface="Gill Sans"/>
                <a:cs typeface="Gill Sans"/>
              </a:rPr>
            </a:br>
            <a:r>
              <a:rPr lang="en-US" b="0" dirty="0">
                <a:solidFill>
                  <a:schemeClr val="bg1"/>
                </a:solidFill>
                <a:latin typeface="Gill Sans"/>
                <a:cs typeface="Gill Sans"/>
              </a:rPr>
              <a:t>intermediate key</a:t>
            </a:r>
          </a:p>
        </p:txBody>
      </p:sp>
      <p:cxnSp>
        <p:nvCxnSpPr>
          <p:cNvPr id="32" name="Straight Arrow Connector 31"/>
          <p:cNvCxnSpPr/>
          <p:nvPr/>
        </p:nvCxnSpPr>
        <p:spPr bwMode="auto">
          <a:xfrm rot="10800000" flipH="1">
            <a:off x="5791199" y="4341811"/>
            <a:ext cx="6096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endCxn id="10" idx="3"/>
          </p:cNvCxnSpPr>
          <p:nvPr/>
        </p:nvCxnSpPr>
        <p:spPr bwMode="auto">
          <a:xfrm rot="10800000">
            <a:off x="2895601" y="3124200"/>
            <a:ext cx="762001"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3657600" y="2971800"/>
            <a:ext cx="2005677" cy="338554"/>
          </a:xfrm>
          <a:prstGeom prst="rect">
            <a:avLst/>
          </a:prstGeom>
          <a:noFill/>
        </p:spPr>
        <p:txBody>
          <a:bodyPr wrap="none" rtlCol="0">
            <a:spAutoFit/>
          </a:bodyPr>
          <a:lstStyle/>
          <a:p>
            <a:r>
              <a:rPr lang="en-US" b="0" dirty="0">
                <a:solidFill>
                  <a:schemeClr val="bg1"/>
                </a:solidFill>
                <a:latin typeface="Gill Sans"/>
                <a:cs typeface="Gill Sans"/>
              </a:rPr>
              <a:t>API initialization hook</a:t>
            </a:r>
          </a:p>
        </p:txBody>
      </p:sp>
      <p:cxnSp>
        <p:nvCxnSpPr>
          <p:cNvPr id="35" name="Straight Arrow Connector 34"/>
          <p:cNvCxnSpPr>
            <a:endCxn id="22" idx="1"/>
          </p:cNvCxnSpPr>
          <p:nvPr/>
        </p:nvCxnSpPr>
        <p:spPr bwMode="auto">
          <a:xfrm flipV="1">
            <a:off x="5638800" y="3124200"/>
            <a:ext cx="761999"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bwMode="auto">
          <a:xfrm rot="10800000">
            <a:off x="2895602" y="4953000"/>
            <a:ext cx="91439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3810000" y="4800600"/>
            <a:ext cx="1646605" cy="338554"/>
          </a:xfrm>
          <a:prstGeom prst="rect">
            <a:avLst/>
          </a:prstGeom>
          <a:noFill/>
        </p:spPr>
        <p:txBody>
          <a:bodyPr wrap="none" rtlCol="0">
            <a:spAutoFit/>
          </a:bodyPr>
          <a:lstStyle/>
          <a:p>
            <a:r>
              <a:rPr lang="en-US" b="0" dirty="0">
                <a:solidFill>
                  <a:schemeClr val="bg1"/>
                </a:solidFill>
                <a:latin typeface="Gill Sans"/>
                <a:cs typeface="Gill Sans"/>
              </a:rPr>
              <a:t>API cleanup hook</a:t>
            </a:r>
          </a:p>
        </p:txBody>
      </p:sp>
      <p:cxnSp>
        <p:nvCxnSpPr>
          <p:cNvPr id="40" name="Straight Arrow Connector 39"/>
          <p:cNvCxnSpPr/>
          <p:nvPr/>
        </p:nvCxnSpPr>
        <p:spPr bwMode="auto">
          <a:xfrm>
            <a:off x="5486399" y="4953000"/>
            <a:ext cx="914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8" name="Curved Connector 47"/>
          <p:cNvCxnSpPr>
            <a:stCxn id="11" idx="1"/>
            <a:endCxn id="15" idx="1"/>
          </p:cNvCxnSpPr>
          <p:nvPr/>
        </p:nvCxnSpPr>
        <p:spPr bwMode="auto">
          <a:xfrm rot="10800000" flipH="1">
            <a:off x="1295400" y="2514600"/>
            <a:ext cx="304800" cy="1524000"/>
          </a:xfrm>
          <a:prstGeom prst="curvedConnector3">
            <a:avLst>
              <a:gd name="adj1" fmla="val -43235"/>
            </a:avLst>
          </a:prstGeom>
          <a:ln>
            <a:prstDash val="dash"/>
            <a:headEnd type="none" w="med" len="med"/>
            <a:tailEnd type="triangle"/>
          </a:ln>
        </p:spPr>
        <p:style>
          <a:lnRef idx="2">
            <a:schemeClr val="dk1"/>
          </a:lnRef>
          <a:fillRef idx="0">
            <a:schemeClr val="dk1"/>
          </a:fillRef>
          <a:effectRef idx="1">
            <a:schemeClr val="dk1"/>
          </a:effectRef>
          <a:fontRef idx="minor">
            <a:schemeClr val="tx1"/>
          </a:fontRef>
        </p:style>
      </p:cxnSp>
      <p:cxnSp>
        <p:nvCxnSpPr>
          <p:cNvPr id="55" name="Curved Connector 54"/>
          <p:cNvCxnSpPr>
            <a:stCxn id="23" idx="3"/>
            <a:endCxn id="25" idx="3"/>
          </p:cNvCxnSpPr>
          <p:nvPr/>
        </p:nvCxnSpPr>
        <p:spPr bwMode="auto">
          <a:xfrm flipH="1" flipV="1">
            <a:off x="7696199" y="2514600"/>
            <a:ext cx="304800" cy="1524000"/>
          </a:xfrm>
          <a:prstGeom prst="curvedConnector3">
            <a:avLst>
              <a:gd name="adj1" fmla="val -39706"/>
            </a:avLst>
          </a:prstGeom>
          <a:ln>
            <a:prstDash val="dash"/>
            <a:headEnd type="none" w="med" len="med"/>
            <a:tailEnd type="triangle"/>
          </a:ln>
        </p:spPr>
        <p:style>
          <a:lnRef idx="2">
            <a:schemeClr val="dk1"/>
          </a:lnRef>
          <a:fillRef idx="0">
            <a:schemeClr val="dk1"/>
          </a:fillRef>
          <a:effectRef idx="1">
            <a:schemeClr val="dk1"/>
          </a:effectRef>
          <a:fontRef idx="minor">
            <a:schemeClr val="tx1"/>
          </a:fontRef>
        </p:style>
      </p:cxnSp>
      <p:sp>
        <p:nvSpPr>
          <p:cNvPr id="3" name="Slide Number Placeholder 2"/>
          <p:cNvSpPr>
            <a:spLocks noGrp="1"/>
          </p:cNvSpPr>
          <p:nvPr>
            <p:ph type="sldNum" sz="quarter" idx="10"/>
          </p:nvPr>
        </p:nvSpPr>
        <p:spPr/>
        <p:txBody>
          <a:bodyPr/>
          <a:lstStyle/>
          <a:p>
            <a:fld id="{95C605C4-1F5B-4B2B-8458-3FC432AF1FAC}" type="slidenum">
              <a:rPr lang="en-US" smtClean="0"/>
              <a:t>37</a:t>
            </a:fld>
            <a:endParaRPr lang="en-US"/>
          </a:p>
        </p:txBody>
      </p:sp>
    </p:spTree>
    <p:extLst>
      <p:ext uri="{BB962C8B-B14F-4D97-AF65-F5344CB8AC3E}">
        <p14:creationId xmlns:p14="http://schemas.microsoft.com/office/powerpoint/2010/main" val="311853167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itle 3"/>
          <p:cNvSpPr txBox="1">
            <a:spLocks/>
          </p:cNvSpPr>
          <p:nvPr/>
        </p:nvSpPr>
        <p:spPr>
          <a:xfrm>
            <a:off x="115586" y="914400"/>
            <a:ext cx="9144000" cy="3200400"/>
          </a:xfrm>
          <a:prstGeom prst="rect">
            <a:avLst/>
          </a:prstGeom>
          <a:solidFill>
            <a:schemeClr val="bg1">
              <a:alpha val="6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marL="514350" indent="-514350">
              <a:buAutoNum type="arabicPeriod"/>
            </a:pPr>
            <a:r>
              <a:rPr lang="en-US" dirty="0">
                <a:solidFill>
                  <a:schemeClr val="tx1"/>
                </a:solidFill>
                <a:latin typeface="+mn-lt"/>
              </a:rPr>
              <a:t>MapReduce</a:t>
            </a:r>
          </a:p>
          <a:p>
            <a:pPr marL="971480" lvl="1" indent="-514350">
              <a:buFont typeface="+mj-lt"/>
              <a:buAutoNum type="alphaLcPeriod"/>
            </a:pPr>
            <a:r>
              <a:rPr lang="en-US" b="0" dirty="0">
                <a:solidFill>
                  <a:schemeClr val="tx1"/>
                </a:solidFill>
                <a:latin typeface="+mn-lt"/>
              </a:rPr>
              <a:t>Basic MapReduce</a:t>
            </a:r>
          </a:p>
          <a:p>
            <a:pPr marL="971480" lvl="1" indent="-514350">
              <a:buFont typeface="+mj-lt"/>
              <a:buAutoNum type="alphaLcPeriod"/>
            </a:pPr>
            <a:r>
              <a:rPr lang="en-US" b="0" dirty="0">
                <a:latin typeface="+mn-lt"/>
              </a:rPr>
              <a:t>Partition and Combiner</a:t>
            </a:r>
          </a:p>
          <a:p>
            <a:pPr marL="971480" lvl="1" indent="-514350">
              <a:buFont typeface="+mj-lt"/>
              <a:buAutoNum type="alphaLcPeriod"/>
            </a:pPr>
            <a:r>
              <a:rPr lang="en-US" b="0" dirty="0">
                <a:solidFill>
                  <a:schemeClr val="tx1"/>
                </a:solidFill>
                <a:latin typeface="+mn-lt"/>
              </a:rPr>
              <a:t>Examples</a:t>
            </a:r>
          </a:p>
          <a:p>
            <a:pPr marL="971480" lvl="1" indent="-514350">
              <a:buFont typeface="+mj-lt"/>
              <a:buAutoNum type="alphaLcPeriod"/>
            </a:pPr>
            <a:r>
              <a:rPr lang="en-US" u="sng" dirty="0">
                <a:latin typeface="+mn-lt"/>
              </a:rPr>
              <a:t>Secondary Sort</a:t>
            </a:r>
            <a:endParaRPr lang="en-US" u="sng" dirty="0">
              <a:solidFill>
                <a:schemeClr val="tx1"/>
              </a:solidFill>
              <a:latin typeface="+mn-lt"/>
            </a:endParaRPr>
          </a:p>
          <a:p>
            <a:pPr marL="514350" indent="-514350">
              <a:buAutoNum type="arabicPeriod"/>
            </a:pPr>
            <a:r>
              <a:rPr lang="en-US" b="0" dirty="0">
                <a:solidFill>
                  <a:schemeClr val="tx1"/>
                </a:solidFill>
                <a:latin typeface="+mn-lt"/>
              </a:rPr>
              <a:t>Hadoop File System</a:t>
            </a:r>
          </a:p>
        </p:txBody>
      </p:sp>
    </p:spTree>
    <p:extLst>
      <p:ext uri="{BB962C8B-B14F-4D97-AF65-F5344CB8AC3E}">
        <p14:creationId xmlns:p14="http://schemas.microsoft.com/office/powerpoint/2010/main" val="22978276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1B45D1-6A96-AF47-9885-4AAAF5B48BDC}"/>
              </a:ext>
            </a:extLst>
          </p:cNvPr>
          <p:cNvPicPr>
            <a:picLocks noChangeAspect="1"/>
          </p:cNvPicPr>
          <p:nvPr/>
        </p:nvPicPr>
        <p:blipFill>
          <a:blip r:embed="rId3"/>
          <a:stretch>
            <a:fillRect/>
          </a:stretch>
        </p:blipFill>
        <p:spPr>
          <a:xfrm>
            <a:off x="4074455" y="3939497"/>
            <a:ext cx="5052612" cy="2724448"/>
          </a:xfrm>
          <a:prstGeom prst="rect">
            <a:avLst/>
          </a:prstGeom>
        </p:spPr>
      </p:pic>
      <p:sp>
        <p:nvSpPr>
          <p:cNvPr id="2" name="Title 1"/>
          <p:cNvSpPr>
            <a:spLocks noGrp="1"/>
          </p:cNvSpPr>
          <p:nvPr>
            <p:ph type="title"/>
          </p:nvPr>
        </p:nvSpPr>
        <p:spPr/>
        <p:txBody>
          <a:bodyPr/>
          <a:lstStyle/>
          <a:p>
            <a:r>
              <a:rPr lang="en-US" dirty="0"/>
              <a:t>Secondary Sort</a:t>
            </a:r>
          </a:p>
        </p:txBody>
      </p:sp>
      <p:sp>
        <p:nvSpPr>
          <p:cNvPr id="3" name="Slide Number Placeholder 2"/>
          <p:cNvSpPr>
            <a:spLocks noGrp="1"/>
          </p:cNvSpPr>
          <p:nvPr>
            <p:ph type="sldNum" sz="quarter" idx="10"/>
          </p:nvPr>
        </p:nvSpPr>
        <p:spPr/>
        <p:txBody>
          <a:bodyPr/>
          <a:lstStyle/>
          <a:p>
            <a:fld id="{95C605C4-1F5B-4B2B-8458-3FC432AF1FAC}" type="slidenum">
              <a:rPr lang="en-US" smtClean="0"/>
              <a:t>39</a:t>
            </a:fld>
            <a:endParaRPr lang="en-US"/>
          </a:p>
        </p:txBody>
      </p:sp>
      <p:sp>
        <p:nvSpPr>
          <p:cNvPr id="18" name="Content Placeholder 2">
            <a:extLst>
              <a:ext uri="{FF2B5EF4-FFF2-40B4-BE49-F238E27FC236}">
                <a16:creationId xmlns:a16="http://schemas.microsoft.com/office/drawing/2014/main" id="{C1303DF2-684B-6248-A805-17FCF7191946}"/>
              </a:ext>
            </a:extLst>
          </p:cNvPr>
          <p:cNvSpPr>
            <a:spLocks noGrp="1"/>
          </p:cNvSpPr>
          <p:nvPr>
            <p:ph idx="1"/>
          </p:nvPr>
        </p:nvSpPr>
        <p:spPr>
          <a:xfrm>
            <a:off x="381000" y="1066800"/>
            <a:ext cx="8458200" cy="2493053"/>
          </a:xfrm>
        </p:spPr>
        <p:txBody>
          <a:bodyPr>
            <a:normAutofit fontScale="92500" lnSpcReduction="10000"/>
          </a:bodyPr>
          <a:lstStyle/>
          <a:p>
            <a:r>
              <a:rPr lang="en-US" b="1" dirty="0"/>
              <a:t>Problem</a:t>
            </a:r>
            <a:r>
              <a:rPr lang="en-US" dirty="0"/>
              <a:t>: each reducer’s values arrive unsorted. But what if we want them to be sorted (e.g. sorted by temperature)?</a:t>
            </a:r>
          </a:p>
          <a:p>
            <a:r>
              <a:rPr lang="en-US" b="1" dirty="0"/>
              <a:t>Solution</a:t>
            </a:r>
            <a:r>
              <a:rPr lang="en-US" dirty="0"/>
              <a:t>: define a new ‘composite key’ as (K1, K2), where K1 is the original key (“Natural Key”) and K2 is the variable we want to use to sort</a:t>
            </a:r>
          </a:p>
          <a:p>
            <a:pPr lvl="1"/>
            <a:r>
              <a:rPr lang="en-US" b="1" dirty="0" err="1"/>
              <a:t>Partitioner</a:t>
            </a:r>
            <a:r>
              <a:rPr lang="en-US" dirty="0"/>
              <a:t>: now needs to be customized, to partition by K1 only, not (K1, K2)</a:t>
            </a:r>
          </a:p>
        </p:txBody>
      </p:sp>
    </p:spTree>
    <p:extLst>
      <p:ext uri="{BB962C8B-B14F-4D97-AF65-F5344CB8AC3E}">
        <p14:creationId xmlns:p14="http://schemas.microsoft.com/office/powerpoint/2010/main" val="47905000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C7C2B1-D04D-544D-AD40-8C7061C6C720}"/>
              </a:ext>
            </a:extLst>
          </p:cNvPr>
          <p:cNvSpPr>
            <a:spLocks noGrp="1"/>
          </p:cNvSpPr>
          <p:nvPr>
            <p:ph idx="1"/>
          </p:nvPr>
        </p:nvSpPr>
        <p:spPr>
          <a:xfrm>
            <a:off x="381000" y="1066800"/>
            <a:ext cx="5460002" cy="5289548"/>
          </a:xfrm>
        </p:spPr>
        <p:txBody>
          <a:bodyPr>
            <a:normAutofit fontScale="85000" lnSpcReduction="10000"/>
          </a:bodyPr>
          <a:lstStyle/>
          <a:p>
            <a:r>
              <a:rPr lang="en-US" b="1" dirty="0"/>
              <a:t>Bandwidth</a:t>
            </a:r>
            <a:r>
              <a:rPr lang="en-US" dirty="0"/>
              <a:t>: maximum amount of data that can be transmitted per unit time (e.g. in GB/s) </a:t>
            </a:r>
          </a:p>
          <a:p>
            <a:r>
              <a:rPr lang="en-US" b="1" dirty="0"/>
              <a:t>Latency</a:t>
            </a:r>
            <a:r>
              <a:rPr lang="en-US" dirty="0"/>
              <a:t>: time taken for 1 packet to go from source to destination (</a:t>
            </a:r>
            <a:r>
              <a:rPr lang="en-US" i="1" dirty="0"/>
              <a:t>one-way</a:t>
            </a:r>
            <a:r>
              <a:rPr lang="en-US" dirty="0"/>
              <a:t>) or from source to destination back to source (</a:t>
            </a:r>
            <a:r>
              <a:rPr lang="en-US" i="1" dirty="0"/>
              <a:t>round trip), </a:t>
            </a:r>
            <a:r>
              <a:rPr lang="en-US" dirty="0"/>
              <a:t>e.g. in </a:t>
            </a:r>
            <a:r>
              <a:rPr lang="en-US" dirty="0" err="1"/>
              <a:t>ms</a:t>
            </a:r>
            <a:endParaRPr lang="en-US" dirty="0"/>
          </a:p>
          <a:p>
            <a:r>
              <a:rPr lang="en-US" dirty="0"/>
              <a:t>When transmitting a </a:t>
            </a:r>
            <a:r>
              <a:rPr lang="en-US" i="1" dirty="0"/>
              <a:t>large</a:t>
            </a:r>
            <a:r>
              <a:rPr lang="en-US" dirty="0"/>
              <a:t> amount of data, bandwidth tells us roughly how long the transmission will take.</a:t>
            </a:r>
          </a:p>
          <a:p>
            <a:r>
              <a:rPr lang="en-US" dirty="0"/>
              <a:t>When transmitting a very </a:t>
            </a:r>
            <a:r>
              <a:rPr lang="en-US" i="1" dirty="0"/>
              <a:t>small</a:t>
            </a:r>
            <a:r>
              <a:rPr lang="en-US" dirty="0"/>
              <a:t> amount of data, latency tells us how much delay there will be. </a:t>
            </a:r>
          </a:p>
          <a:p>
            <a:r>
              <a:rPr lang="en-US" b="1" dirty="0"/>
              <a:t>Throughput </a:t>
            </a:r>
            <a:r>
              <a:rPr lang="en-US" dirty="0"/>
              <a:t>is similar to bandwidth, but instead of referring to capacity, it refers to the rate at which some data was </a:t>
            </a:r>
            <a:r>
              <a:rPr lang="en-US" i="1" dirty="0"/>
              <a:t>actually transmitted</a:t>
            </a:r>
            <a:r>
              <a:rPr lang="en-US" dirty="0"/>
              <a:t> across the network during some period of time.</a:t>
            </a:r>
          </a:p>
          <a:p>
            <a:pPr marL="0" indent="0">
              <a:buNone/>
            </a:pPr>
            <a:endParaRPr lang="en-US" dirty="0"/>
          </a:p>
        </p:txBody>
      </p:sp>
      <p:sp>
        <p:nvSpPr>
          <p:cNvPr id="3" name="Title 2">
            <a:extLst>
              <a:ext uri="{FF2B5EF4-FFF2-40B4-BE49-F238E27FC236}">
                <a16:creationId xmlns:a16="http://schemas.microsoft.com/office/drawing/2014/main" id="{3B6D3153-80E5-C648-BAF5-205F18674475}"/>
              </a:ext>
            </a:extLst>
          </p:cNvPr>
          <p:cNvSpPr>
            <a:spLocks noGrp="1"/>
          </p:cNvSpPr>
          <p:nvPr>
            <p:ph type="title"/>
          </p:nvPr>
        </p:nvSpPr>
        <p:spPr/>
        <p:txBody>
          <a:bodyPr/>
          <a:lstStyle/>
          <a:p>
            <a:r>
              <a:rPr lang="en-US" dirty="0"/>
              <a:t>Recap: Bandwidth vs Latency</a:t>
            </a:r>
          </a:p>
        </p:txBody>
      </p:sp>
      <p:sp>
        <p:nvSpPr>
          <p:cNvPr id="4" name="Slide Number Placeholder 3">
            <a:extLst>
              <a:ext uri="{FF2B5EF4-FFF2-40B4-BE49-F238E27FC236}">
                <a16:creationId xmlns:a16="http://schemas.microsoft.com/office/drawing/2014/main" id="{6378972E-6916-AF42-835C-6AB94900F328}"/>
              </a:ext>
            </a:extLst>
          </p:cNvPr>
          <p:cNvSpPr>
            <a:spLocks noGrp="1"/>
          </p:cNvSpPr>
          <p:nvPr>
            <p:ph type="sldNum" sz="quarter" idx="10"/>
          </p:nvPr>
        </p:nvSpPr>
        <p:spPr/>
        <p:txBody>
          <a:bodyPr/>
          <a:lstStyle/>
          <a:p>
            <a:fld id="{95C605C4-1F5B-4B2B-8458-3FC432AF1FAC}" type="slidenum">
              <a:rPr lang="en-US" smtClean="0"/>
              <a:t>4</a:t>
            </a:fld>
            <a:endParaRPr lang="en-US"/>
          </a:p>
        </p:txBody>
      </p:sp>
      <p:sp>
        <p:nvSpPr>
          <p:cNvPr id="6" name="TextBox 5">
            <a:extLst>
              <a:ext uri="{FF2B5EF4-FFF2-40B4-BE49-F238E27FC236}">
                <a16:creationId xmlns:a16="http://schemas.microsoft.com/office/drawing/2014/main" id="{AD081576-57B0-654C-8C76-3E8EA57703D2}"/>
              </a:ext>
            </a:extLst>
          </p:cNvPr>
          <p:cNvSpPr txBox="1"/>
          <p:nvPr/>
        </p:nvSpPr>
        <p:spPr>
          <a:xfrm>
            <a:off x="4495800" y="6400412"/>
            <a:ext cx="4563533" cy="276999"/>
          </a:xfrm>
          <a:prstGeom prst="rect">
            <a:avLst/>
          </a:prstGeom>
          <a:noFill/>
        </p:spPr>
        <p:txBody>
          <a:bodyPr wrap="square" rtlCol="0">
            <a:spAutoFit/>
          </a:bodyPr>
          <a:lstStyle/>
          <a:p>
            <a:r>
              <a:rPr lang="en-US" sz="1200" b="0" dirty="0">
                <a:solidFill>
                  <a:schemeClr val="bg1"/>
                </a:solidFill>
              </a:rPr>
              <a:t>Credit: Katie </a:t>
            </a:r>
            <a:r>
              <a:rPr lang="en-US" sz="1200" b="0" dirty="0" err="1">
                <a:solidFill>
                  <a:schemeClr val="bg1"/>
                </a:solidFill>
              </a:rPr>
              <a:t>Hempenius</a:t>
            </a:r>
            <a:r>
              <a:rPr lang="en-US" sz="1200" b="0" dirty="0">
                <a:solidFill>
                  <a:schemeClr val="bg1"/>
                </a:solidFill>
              </a:rPr>
              <a:t> (via Jake Archibald)</a:t>
            </a:r>
          </a:p>
        </p:txBody>
      </p:sp>
      <p:pic>
        <p:nvPicPr>
          <p:cNvPr id="9" name="Picture 8">
            <a:extLst>
              <a:ext uri="{FF2B5EF4-FFF2-40B4-BE49-F238E27FC236}">
                <a16:creationId xmlns:a16="http://schemas.microsoft.com/office/drawing/2014/main" id="{FCF309D9-F8ED-C74A-9520-D5C3CB688A0B}"/>
              </a:ext>
            </a:extLst>
          </p:cNvPr>
          <p:cNvPicPr>
            <a:picLocks noChangeAspect="1"/>
          </p:cNvPicPr>
          <p:nvPr/>
        </p:nvPicPr>
        <p:blipFill>
          <a:blip r:embed="rId2"/>
          <a:stretch>
            <a:fillRect/>
          </a:stretch>
        </p:blipFill>
        <p:spPr>
          <a:xfrm>
            <a:off x="6270051" y="609600"/>
            <a:ext cx="2745046" cy="2209800"/>
          </a:xfrm>
          <a:prstGeom prst="rect">
            <a:avLst/>
          </a:prstGeom>
        </p:spPr>
      </p:pic>
      <p:pic>
        <p:nvPicPr>
          <p:cNvPr id="5" name="Picture 4">
            <a:extLst>
              <a:ext uri="{FF2B5EF4-FFF2-40B4-BE49-F238E27FC236}">
                <a16:creationId xmlns:a16="http://schemas.microsoft.com/office/drawing/2014/main" id="{40CED632-2A8F-EE47-8CED-9905ECA57C8E}"/>
              </a:ext>
            </a:extLst>
          </p:cNvPr>
          <p:cNvPicPr>
            <a:picLocks noChangeAspect="1"/>
          </p:cNvPicPr>
          <p:nvPr/>
        </p:nvPicPr>
        <p:blipFill>
          <a:blip r:embed="rId3"/>
          <a:stretch>
            <a:fillRect/>
          </a:stretch>
        </p:blipFill>
        <p:spPr>
          <a:xfrm>
            <a:off x="6191581" y="2962811"/>
            <a:ext cx="2489200" cy="2329891"/>
          </a:xfrm>
          <a:prstGeom prst="rect">
            <a:avLst/>
          </a:prstGeom>
        </p:spPr>
      </p:pic>
      <p:sp>
        <p:nvSpPr>
          <p:cNvPr id="7" name="TextBox 6">
            <a:extLst>
              <a:ext uri="{FF2B5EF4-FFF2-40B4-BE49-F238E27FC236}">
                <a16:creationId xmlns:a16="http://schemas.microsoft.com/office/drawing/2014/main" id="{51D81BB0-742A-C94C-ABD1-B03298C960A8}"/>
              </a:ext>
            </a:extLst>
          </p:cNvPr>
          <p:cNvSpPr txBox="1"/>
          <p:nvPr/>
        </p:nvSpPr>
        <p:spPr>
          <a:xfrm>
            <a:off x="6191581" y="5292702"/>
            <a:ext cx="2442027" cy="1077218"/>
          </a:xfrm>
          <a:prstGeom prst="rect">
            <a:avLst/>
          </a:prstGeom>
          <a:noFill/>
        </p:spPr>
        <p:txBody>
          <a:bodyPr wrap="square" rtlCol="0">
            <a:spAutoFit/>
          </a:bodyPr>
          <a:lstStyle/>
          <a:p>
            <a:r>
              <a:rPr lang="en-US" b="0" dirty="0">
                <a:solidFill>
                  <a:schemeClr val="bg1"/>
                </a:solidFill>
              </a:rPr>
              <a:t>Adding many lanes to a highway: increases bandwidth, but does not decrease latency</a:t>
            </a:r>
          </a:p>
        </p:txBody>
      </p:sp>
    </p:spTree>
    <p:extLst>
      <p:ext uri="{BB962C8B-B14F-4D97-AF65-F5344CB8AC3E}">
        <p14:creationId xmlns:p14="http://schemas.microsoft.com/office/powerpoint/2010/main" val="274259618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Example: Composite Key</a:t>
            </a:r>
            <a:endParaRPr lang="en-SG" dirty="0"/>
          </a:p>
        </p:txBody>
      </p:sp>
      <p:sp>
        <p:nvSpPr>
          <p:cNvPr id="4" name="Slide Number Placeholder 3"/>
          <p:cNvSpPr>
            <a:spLocks noGrp="1"/>
          </p:cNvSpPr>
          <p:nvPr>
            <p:ph type="sldNum" sz="quarter" idx="10"/>
          </p:nvPr>
        </p:nvSpPr>
        <p:spPr/>
        <p:txBody>
          <a:bodyPr/>
          <a:lstStyle/>
          <a:p>
            <a:fld id="{95C605C4-1F5B-4B2B-8458-3FC432AF1FAC}" type="slidenum">
              <a:rPr lang="en-US" smtClean="0"/>
              <a:t>40</a:t>
            </a:fld>
            <a:endParaRPr lang="en-US"/>
          </a:p>
        </p:txBody>
      </p:sp>
      <p:pic>
        <p:nvPicPr>
          <p:cNvPr id="5" name="Picture 4">
            <a:extLst>
              <a:ext uri="{FF2B5EF4-FFF2-40B4-BE49-F238E27FC236}">
                <a16:creationId xmlns:a16="http://schemas.microsoft.com/office/drawing/2014/main" id="{F691FBAB-65A6-B44E-A3F0-4E416F1A224A}"/>
              </a:ext>
            </a:extLst>
          </p:cNvPr>
          <p:cNvPicPr>
            <a:picLocks noChangeAspect="1"/>
          </p:cNvPicPr>
          <p:nvPr/>
        </p:nvPicPr>
        <p:blipFill>
          <a:blip r:embed="rId3"/>
          <a:stretch>
            <a:fillRect/>
          </a:stretch>
        </p:blipFill>
        <p:spPr>
          <a:xfrm>
            <a:off x="394067" y="1177544"/>
            <a:ext cx="6921133" cy="5680456"/>
          </a:xfrm>
          <a:prstGeom prst="rect">
            <a:avLst/>
          </a:prstGeom>
        </p:spPr>
      </p:pic>
      <p:sp>
        <p:nvSpPr>
          <p:cNvPr id="11" name="Rectangle 10">
            <a:extLst>
              <a:ext uri="{FF2B5EF4-FFF2-40B4-BE49-F238E27FC236}">
                <a16:creationId xmlns:a16="http://schemas.microsoft.com/office/drawing/2014/main" id="{6A440B7A-B386-2D43-B34A-823EF1E264F6}"/>
              </a:ext>
            </a:extLst>
          </p:cNvPr>
          <p:cNvSpPr/>
          <p:nvPr/>
        </p:nvSpPr>
        <p:spPr bwMode="auto">
          <a:xfrm>
            <a:off x="1295400" y="4800600"/>
            <a:ext cx="6019800" cy="1419224"/>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5F385CE3-4E18-C54E-B500-98702146191B}"/>
              </a:ext>
            </a:extLst>
          </p:cNvPr>
          <p:cNvSpPr txBox="1"/>
          <p:nvPr/>
        </p:nvSpPr>
        <p:spPr>
          <a:xfrm>
            <a:off x="7269476" y="4664074"/>
            <a:ext cx="1894114" cy="1077218"/>
          </a:xfrm>
          <a:prstGeom prst="rect">
            <a:avLst/>
          </a:prstGeom>
          <a:noFill/>
        </p:spPr>
        <p:txBody>
          <a:bodyPr wrap="square" rtlCol="0">
            <a:spAutoFit/>
          </a:bodyPr>
          <a:lstStyle/>
          <a:p>
            <a:r>
              <a:rPr lang="en-US" b="0" dirty="0">
                <a:solidFill>
                  <a:srgbClr val="00B050"/>
                </a:solidFill>
              </a:rPr>
              <a:t>Compare by </a:t>
            </a:r>
            <a:r>
              <a:rPr lang="en-US" dirty="0" err="1">
                <a:solidFill>
                  <a:srgbClr val="00B050"/>
                </a:solidFill>
                <a:latin typeface="Courier New" panose="02070309020205020404" pitchFamily="49" charset="0"/>
                <a:cs typeface="Courier New" panose="02070309020205020404" pitchFamily="49" charset="0"/>
              </a:rPr>
              <a:t>yearMonth</a:t>
            </a:r>
            <a:r>
              <a:rPr lang="en-US" b="0" dirty="0">
                <a:solidFill>
                  <a:srgbClr val="00B050"/>
                </a:solidFill>
              </a:rPr>
              <a:t> first; if tie, compare by </a:t>
            </a:r>
            <a:r>
              <a:rPr lang="en-US" dirty="0">
                <a:solidFill>
                  <a:srgbClr val="00B050"/>
                </a:solidFill>
                <a:latin typeface="Courier New" panose="02070309020205020404" pitchFamily="49" charset="0"/>
                <a:cs typeface="Courier New" panose="02070309020205020404" pitchFamily="49" charset="0"/>
              </a:rPr>
              <a:t>temperature</a:t>
            </a:r>
          </a:p>
        </p:txBody>
      </p:sp>
    </p:spTree>
    <p:extLst>
      <p:ext uri="{BB962C8B-B14F-4D97-AF65-F5344CB8AC3E}">
        <p14:creationId xmlns:p14="http://schemas.microsoft.com/office/powerpoint/2010/main" val="5478993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Example: Custom </a:t>
            </a:r>
            <a:r>
              <a:rPr lang="en-US" dirty="0" err="1"/>
              <a:t>Partitioner</a:t>
            </a:r>
            <a:endParaRPr lang="en-SG" dirty="0"/>
          </a:p>
        </p:txBody>
      </p:sp>
      <p:sp>
        <p:nvSpPr>
          <p:cNvPr id="4" name="Slide Number Placeholder 3"/>
          <p:cNvSpPr>
            <a:spLocks noGrp="1"/>
          </p:cNvSpPr>
          <p:nvPr>
            <p:ph type="sldNum" sz="quarter" idx="10"/>
          </p:nvPr>
        </p:nvSpPr>
        <p:spPr/>
        <p:txBody>
          <a:bodyPr/>
          <a:lstStyle/>
          <a:p>
            <a:fld id="{95C605C4-1F5B-4B2B-8458-3FC432AF1FAC}" type="slidenum">
              <a:rPr lang="en-US" smtClean="0"/>
              <a:t>41</a:t>
            </a:fld>
            <a:endParaRPr lang="en-US" dirty="0"/>
          </a:p>
        </p:txBody>
      </p:sp>
      <p:pic>
        <p:nvPicPr>
          <p:cNvPr id="2" name="Picture 1">
            <a:extLst>
              <a:ext uri="{FF2B5EF4-FFF2-40B4-BE49-F238E27FC236}">
                <a16:creationId xmlns:a16="http://schemas.microsoft.com/office/drawing/2014/main" id="{EC5C182B-C5B4-824A-A1BB-6B7D59D837B6}"/>
              </a:ext>
            </a:extLst>
          </p:cNvPr>
          <p:cNvPicPr>
            <a:picLocks noChangeAspect="1"/>
          </p:cNvPicPr>
          <p:nvPr/>
        </p:nvPicPr>
        <p:blipFill>
          <a:blip r:embed="rId3"/>
          <a:stretch>
            <a:fillRect/>
          </a:stretch>
        </p:blipFill>
        <p:spPr>
          <a:xfrm>
            <a:off x="292100" y="1917700"/>
            <a:ext cx="8559800" cy="3022600"/>
          </a:xfrm>
          <a:prstGeom prst="rect">
            <a:avLst/>
          </a:prstGeom>
        </p:spPr>
      </p:pic>
      <p:sp>
        <p:nvSpPr>
          <p:cNvPr id="6" name="Rectangle 5">
            <a:extLst>
              <a:ext uri="{FF2B5EF4-FFF2-40B4-BE49-F238E27FC236}">
                <a16:creationId xmlns:a16="http://schemas.microsoft.com/office/drawing/2014/main" id="{8B03838A-73BD-9046-8AE0-E9BC33B6FE71}"/>
              </a:ext>
            </a:extLst>
          </p:cNvPr>
          <p:cNvSpPr/>
          <p:nvPr/>
        </p:nvSpPr>
        <p:spPr bwMode="auto">
          <a:xfrm>
            <a:off x="609600" y="2971800"/>
            <a:ext cx="8229600" cy="16764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D15D58F3-C410-344A-8589-71854541BE10}"/>
              </a:ext>
            </a:extLst>
          </p:cNvPr>
          <p:cNvSpPr txBox="1"/>
          <p:nvPr/>
        </p:nvSpPr>
        <p:spPr>
          <a:xfrm>
            <a:off x="6324600" y="4677229"/>
            <a:ext cx="2507343" cy="584775"/>
          </a:xfrm>
          <a:prstGeom prst="rect">
            <a:avLst/>
          </a:prstGeom>
          <a:noFill/>
        </p:spPr>
        <p:txBody>
          <a:bodyPr wrap="square" rtlCol="0">
            <a:spAutoFit/>
          </a:bodyPr>
          <a:lstStyle/>
          <a:p>
            <a:r>
              <a:rPr lang="en-US" b="0" dirty="0">
                <a:solidFill>
                  <a:srgbClr val="00B050"/>
                </a:solidFill>
              </a:rPr>
              <a:t>Partition by </a:t>
            </a:r>
            <a:r>
              <a:rPr lang="en-US" dirty="0" err="1">
                <a:solidFill>
                  <a:srgbClr val="00B050"/>
                </a:solidFill>
                <a:latin typeface="Courier New" panose="02070309020205020404" pitchFamily="49" charset="0"/>
                <a:cs typeface="Courier New" panose="02070309020205020404" pitchFamily="49" charset="0"/>
              </a:rPr>
              <a:t>yearMonth</a:t>
            </a:r>
            <a:r>
              <a:rPr lang="en-US" b="0" dirty="0">
                <a:solidFill>
                  <a:srgbClr val="00B050"/>
                </a:solidFill>
              </a:rPr>
              <a:t> only (not </a:t>
            </a:r>
            <a:r>
              <a:rPr lang="en-US" dirty="0">
                <a:solidFill>
                  <a:srgbClr val="00B050"/>
                </a:solidFill>
                <a:latin typeface="Courier New" panose="02070309020205020404" pitchFamily="49" charset="0"/>
                <a:cs typeface="Courier New" panose="02070309020205020404" pitchFamily="49" charset="0"/>
              </a:rPr>
              <a:t>temperature</a:t>
            </a:r>
            <a:r>
              <a:rPr lang="en-US" b="0" dirty="0">
                <a:solidFill>
                  <a:srgbClr val="00B050"/>
                </a:solidFill>
              </a:rPr>
              <a:t>)</a:t>
            </a:r>
            <a:endParaRPr lang="en-US"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81067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itle 3"/>
          <p:cNvSpPr txBox="1">
            <a:spLocks/>
          </p:cNvSpPr>
          <p:nvPr/>
        </p:nvSpPr>
        <p:spPr>
          <a:xfrm>
            <a:off x="115586" y="914400"/>
            <a:ext cx="9144000" cy="3200400"/>
          </a:xfrm>
          <a:prstGeom prst="rect">
            <a:avLst/>
          </a:prstGeom>
          <a:solidFill>
            <a:schemeClr val="bg1">
              <a:alpha val="6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marL="514350" indent="-514350">
              <a:buAutoNum type="arabicPeriod"/>
            </a:pPr>
            <a:r>
              <a:rPr lang="en-US" dirty="0">
                <a:solidFill>
                  <a:schemeClr val="tx1"/>
                </a:solidFill>
                <a:latin typeface="+mn-lt"/>
              </a:rPr>
              <a:t>MapReduce</a:t>
            </a:r>
          </a:p>
          <a:p>
            <a:pPr marL="971480" lvl="1" indent="-514350">
              <a:buFont typeface="+mj-lt"/>
              <a:buAutoNum type="alphaLcPeriod"/>
            </a:pPr>
            <a:r>
              <a:rPr lang="en-US" b="0" dirty="0">
                <a:solidFill>
                  <a:schemeClr val="tx1"/>
                </a:solidFill>
                <a:latin typeface="+mn-lt"/>
              </a:rPr>
              <a:t>Basic MapReduce</a:t>
            </a:r>
          </a:p>
          <a:p>
            <a:pPr marL="971480" lvl="1" indent="-514350">
              <a:buFont typeface="+mj-lt"/>
              <a:buAutoNum type="alphaLcPeriod"/>
            </a:pPr>
            <a:r>
              <a:rPr lang="en-US" b="0" dirty="0">
                <a:latin typeface="+mn-lt"/>
              </a:rPr>
              <a:t>Partition and Combiner</a:t>
            </a:r>
          </a:p>
          <a:p>
            <a:pPr marL="971480" lvl="1" indent="-514350">
              <a:buFont typeface="+mj-lt"/>
              <a:buAutoNum type="alphaLcPeriod"/>
            </a:pPr>
            <a:r>
              <a:rPr lang="en-US" b="0" dirty="0">
                <a:solidFill>
                  <a:schemeClr val="tx1"/>
                </a:solidFill>
                <a:latin typeface="+mn-lt"/>
              </a:rPr>
              <a:t>Examples</a:t>
            </a:r>
          </a:p>
          <a:p>
            <a:pPr marL="971480" lvl="1" indent="-514350">
              <a:buFont typeface="+mj-lt"/>
              <a:buAutoNum type="alphaLcPeriod"/>
            </a:pPr>
            <a:r>
              <a:rPr lang="en-US" b="0" dirty="0">
                <a:latin typeface="+mn-lt"/>
              </a:rPr>
              <a:t>Secondary Sort</a:t>
            </a:r>
            <a:endParaRPr lang="en-US" b="0" dirty="0">
              <a:solidFill>
                <a:schemeClr val="tx1"/>
              </a:solidFill>
              <a:latin typeface="+mn-lt"/>
            </a:endParaRPr>
          </a:p>
          <a:p>
            <a:pPr marL="514350" indent="-514350">
              <a:buAutoNum type="arabicPeriod"/>
            </a:pPr>
            <a:r>
              <a:rPr lang="en-US" u="sng" dirty="0">
                <a:solidFill>
                  <a:schemeClr val="tx1"/>
                </a:solidFill>
                <a:latin typeface="+mn-lt"/>
              </a:rPr>
              <a:t>Hadoop File System</a:t>
            </a:r>
          </a:p>
        </p:txBody>
      </p:sp>
    </p:spTree>
    <p:extLst>
      <p:ext uri="{BB962C8B-B14F-4D97-AF65-F5344CB8AC3E}">
        <p14:creationId xmlns:p14="http://schemas.microsoft.com/office/powerpoint/2010/main" val="2808909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How do we get data to the workers?</a:t>
            </a:r>
          </a:p>
        </p:txBody>
      </p:sp>
      <p:pic>
        <p:nvPicPr>
          <p:cNvPr id="31747" name="Picture 33" descr="MCj04352420000[1]"/>
          <p:cNvPicPr>
            <a:picLocks noChangeAspect="1" noChangeArrowheads="1"/>
          </p:cNvPicPr>
          <p:nvPr/>
        </p:nvPicPr>
        <p:blipFill>
          <a:blip r:embed="rId3" cstate="print"/>
          <a:srcRect/>
          <a:stretch>
            <a:fillRect/>
          </a:stretch>
        </p:blipFill>
        <p:spPr bwMode="auto">
          <a:xfrm>
            <a:off x="2895600" y="2709863"/>
            <a:ext cx="719138" cy="1447800"/>
          </a:xfrm>
          <a:prstGeom prst="rect">
            <a:avLst/>
          </a:prstGeom>
          <a:noFill/>
          <a:ln w="9525">
            <a:noFill/>
            <a:miter lim="800000"/>
            <a:headEnd/>
            <a:tailEnd/>
          </a:ln>
        </p:spPr>
      </p:pic>
      <p:pic>
        <p:nvPicPr>
          <p:cNvPr id="31748" name="Picture 33" descr="MCj04352420000[1]"/>
          <p:cNvPicPr>
            <a:picLocks noChangeAspect="1" noChangeArrowheads="1"/>
          </p:cNvPicPr>
          <p:nvPr/>
        </p:nvPicPr>
        <p:blipFill>
          <a:blip r:embed="rId3" cstate="print"/>
          <a:srcRect/>
          <a:stretch>
            <a:fillRect/>
          </a:stretch>
        </p:blipFill>
        <p:spPr bwMode="auto">
          <a:xfrm>
            <a:off x="2527300" y="2709863"/>
            <a:ext cx="719138" cy="1447800"/>
          </a:xfrm>
          <a:prstGeom prst="rect">
            <a:avLst/>
          </a:prstGeom>
          <a:noFill/>
          <a:ln w="9525">
            <a:noFill/>
            <a:miter lim="800000"/>
            <a:headEnd/>
            <a:tailEnd/>
          </a:ln>
        </p:spPr>
      </p:pic>
      <p:pic>
        <p:nvPicPr>
          <p:cNvPr id="31749" name="Picture 33" descr="MCj04352420000[1]"/>
          <p:cNvPicPr>
            <a:picLocks noChangeAspect="1" noChangeArrowheads="1"/>
          </p:cNvPicPr>
          <p:nvPr/>
        </p:nvPicPr>
        <p:blipFill>
          <a:blip r:embed="rId3" cstate="print"/>
          <a:srcRect/>
          <a:stretch>
            <a:fillRect/>
          </a:stretch>
        </p:blipFill>
        <p:spPr bwMode="auto">
          <a:xfrm>
            <a:off x="2159000" y="2709863"/>
            <a:ext cx="719138" cy="1447800"/>
          </a:xfrm>
          <a:prstGeom prst="rect">
            <a:avLst/>
          </a:prstGeom>
          <a:noFill/>
          <a:ln w="9525">
            <a:noFill/>
            <a:miter lim="800000"/>
            <a:headEnd/>
            <a:tailEnd/>
          </a:ln>
        </p:spPr>
      </p:pic>
      <p:pic>
        <p:nvPicPr>
          <p:cNvPr id="31750" name="Picture 33" descr="MCj04352420000[1]"/>
          <p:cNvPicPr>
            <a:picLocks noChangeAspect="1" noChangeArrowheads="1"/>
          </p:cNvPicPr>
          <p:nvPr/>
        </p:nvPicPr>
        <p:blipFill>
          <a:blip r:embed="rId3" cstate="print"/>
          <a:srcRect/>
          <a:stretch>
            <a:fillRect/>
          </a:stretch>
        </p:blipFill>
        <p:spPr bwMode="auto">
          <a:xfrm>
            <a:off x="1790700" y="2709863"/>
            <a:ext cx="719138" cy="1447800"/>
          </a:xfrm>
          <a:prstGeom prst="rect">
            <a:avLst/>
          </a:prstGeom>
          <a:noFill/>
          <a:ln w="9525">
            <a:noFill/>
            <a:miter lim="800000"/>
            <a:headEnd/>
            <a:tailEnd/>
          </a:ln>
        </p:spPr>
      </p:pic>
      <p:sp>
        <p:nvSpPr>
          <p:cNvPr id="31751" name="TextBox 7"/>
          <p:cNvSpPr txBox="1">
            <a:spLocks noChangeArrowheads="1"/>
          </p:cNvSpPr>
          <p:nvPr/>
        </p:nvSpPr>
        <p:spPr bwMode="auto">
          <a:xfrm>
            <a:off x="1404938" y="3929063"/>
            <a:ext cx="1881845" cy="338554"/>
          </a:xfrm>
          <a:prstGeom prst="rect">
            <a:avLst/>
          </a:prstGeom>
          <a:noFill/>
          <a:ln w="9525">
            <a:noFill/>
            <a:miter lim="800000"/>
            <a:headEnd/>
            <a:tailEnd/>
          </a:ln>
        </p:spPr>
        <p:txBody>
          <a:bodyPr wrap="none">
            <a:spAutoFit/>
          </a:bodyPr>
          <a:lstStyle/>
          <a:p>
            <a:r>
              <a:rPr lang="en-US" dirty="0">
                <a:solidFill>
                  <a:schemeClr val="bg1"/>
                </a:solidFill>
                <a:latin typeface="Gill Sans"/>
                <a:cs typeface="Gill Sans"/>
              </a:rPr>
              <a:t>Compute Nodes</a:t>
            </a:r>
          </a:p>
        </p:txBody>
      </p:sp>
      <p:pic>
        <p:nvPicPr>
          <p:cNvPr id="31752" name="Picture 33" descr="MCj04352420000[1]"/>
          <p:cNvPicPr>
            <a:picLocks noChangeAspect="1" noChangeArrowheads="1"/>
          </p:cNvPicPr>
          <p:nvPr/>
        </p:nvPicPr>
        <p:blipFill>
          <a:blip r:embed="rId3" cstate="print"/>
          <a:srcRect/>
          <a:stretch>
            <a:fillRect/>
          </a:stretch>
        </p:blipFill>
        <p:spPr bwMode="auto">
          <a:xfrm>
            <a:off x="1422400" y="2709863"/>
            <a:ext cx="719138" cy="1447800"/>
          </a:xfrm>
          <a:prstGeom prst="rect">
            <a:avLst/>
          </a:prstGeom>
          <a:noFill/>
          <a:ln w="9525">
            <a:noFill/>
            <a:miter lim="800000"/>
            <a:headEnd/>
            <a:tailEnd/>
          </a:ln>
        </p:spPr>
      </p:pic>
      <p:pic>
        <p:nvPicPr>
          <p:cNvPr id="31753" name="Picture 33" descr="MCj04352420000[1]"/>
          <p:cNvPicPr>
            <a:picLocks noChangeAspect="1" noChangeArrowheads="1"/>
          </p:cNvPicPr>
          <p:nvPr/>
        </p:nvPicPr>
        <p:blipFill>
          <a:blip r:embed="rId3" cstate="print"/>
          <a:srcRect/>
          <a:stretch>
            <a:fillRect/>
          </a:stretch>
        </p:blipFill>
        <p:spPr bwMode="auto">
          <a:xfrm>
            <a:off x="1054100" y="2709863"/>
            <a:ext cx="719138" cy="1447800"/>
          </a:xfrm>
          <a:prstGeom prst="rect">
            <a:avLst/>
          </a:prstGeom>
          <a:noFill/>
          <a:ln w="9525">
            <a:noFill/>
            <a:miter lim="800000"/>
            <a:headEnd/>
            <a:tailEnd/>
          </a:ln>
        </p:spPr>
      </p:pic>
      <p:pic>
        <p:nvPicPr>
          <p:cNvPr id="31754" name="Picture 33" descr="MCj04352420000[1]"/>
          <p:cNvPicPr>
            <a:picLocks noChangeAspect="1" noChangeArrowheads="1"/>
          </p:cNvPicPr>
          <p:nvPr/>
        </p:nvPicPr>
        <p:blipFill>
          <a:blip r:embed="rId3" cstate="print"/>
          <a:srcRect/>
          <a:stretch>
            <a:fillRect/>
          </a:stretch>
        </p:blipFill>
        <p:spPr bwMode="auto">
          <a:xfrm>
            <a:off x="685800" y="2709863"/>
            <a:ext cx="719138" cy="1447800"/>
          </a:xfrm>
          <a:prstGeom prst="rect">
            <a:avLst/>
          </a:prstGeom>
          <a:noFill/>
          <a:ln w="9525">
            <a:noFill/>
            <a:miter lim="800000"/>
            <a:headEnd/>
            <a:tailEnd/>
          </a:ln>
        </p:spPr>
      </p:pic>
      <p:cxnSp>
        <p:nvCxnSpPr>
          <p:cNvPr id="19" name="Straight Arrow Connector 18"/>
          <p:cNvCxnSpPr>
            <a:cxnSpLocks noChangeShapeType="1"/>
          </p:cNvCxnSpPr>
          <p:nvPr/>
        </p:nvCxnSpPr>
        <p:spPr bwMode="auto">
          <a:xfrm flipV="1">
            <a:off x="3733800" y="2362200"/>
            <a:ext cx="1371600" cy="723900"/>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cxnSp>
        <p:nvCxnSpPr>
          <p:cNvPr id="21" name="Straight Arrow Connector 20"/>
          <p:cNvCxnSpPr>
            <a:cxnSpLocks noChangeShapeType="1"/>
          </p:cNvCxnSpPr>
          <p:nvPr/>
        </p:nvCxnSpPr>
        <p:spPr bwMode="auto">
          <a:xfrm>
            <a:off x="3733800" y="3352800"/>
            <a:ext cx="1219200" cy="609600"/>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pic>
        <p:nvPicPr>
          <p:cNvPr id="31771" name="Picture 33" descr="MCj04352420000[1]"/>
          <p:cNvPicPr>
            <a:picLocks noChangeAspect="1" noChangeArrowheads="1"/>
          </p:cNvPicPr>
          <p:nvPr/>
        </p:nvPicPr>
        <p:blipFill>
          <a:blip r:embed="rId3" cstate="print"/>
          <a:srcRect/>
          <a:stretch>
            <a:fillRect/>
          </a:stretch>
        </p:blipFill>
        <p:spPr bwMode="auto">
          <a:xfrm>
            <a:off x="5148263" y="1676400"/>
            <a:ext cx="719137" cy="1447800"/>
          </a:xfrm>
          <a:prstGeom prst="rect">
            <a:avLst/>
          </a:prstGeom>
          <a:noFill/>
          <a:ln w="9525">
            <a:noFill/>
            <a:miter lim="800000"/>
            <a:headEnd/>
            <a:tailEnd/>
          </a:ln>
        </p:spPr>
      </p:pic>
      <p:grpSp>
        <p:nvGrpSpPr>
          <p:cNvPr id="29" name="Group 28"/>
          <p:cNvGrpSpPr/>
          <p:nvPr/>
        </p:nvGrpSpPr>
        <p:grpSpPr>
          <a:xfrm>
            <a:off x="5105400" y="2780883"/>
            <a:ext cx="3657600" cy="3543717"/>
            <a:chOff x="5105400" y="2780883"/>
            <a:chExt cx="3657600" cy="3543717"/>
          </a:xfrm>
        </p:grpSpPr>
        <p:pic>
          <p:nvPicPr>
            <p:cNvPr id="31760" name="Picture 33" descr="MCj04352420000[1]"/>
            <p:cNvPicPr>
              <a:picLocks noChangeAspect="1" noChangeArrowheads="1"/>
            </p:cNvPicPr>
            <p:nvPr/>
          </p:nvPicPr>
          <p:blipFill>
            <a:blip r:embed="rId3" cstate="print"/>
            <a:srcRect/>
            <a:stretch>
              <a:fillRect/>
            </a:stretch>
          </p:blipFill>
          <p:spPr bwMode="auto">
            <a:xfrm>
              <a:off x="5105400" y="3810000"/>
              <a:ext cx="719138" cy="1447800"/>
            </a:xfrm>
            <a:prstGeom prst="rect">
              <a:avLst/>
            </a:prstGeom>
            <a:noFill/>
            <a:ln w="9525">
              <a:noFill/>
              <a:miter lim="800000"/>
              <a:headEnd/>
              <a:tailEnd/>
            </a:ln>
          </p:spPr>
        </p:pic>
        <p:pic>
          <p:nvPicPr>
            <p:cNvPr id="31761" name="Picture 33" descr="MCj04352420000[1]"/>
            <p:cNvPicPr>
              <a:picLocks noChangeAspect="1" noChangeArrowheads="1"/>
            </p:cNvPicPr>
            <p:nvPr/>
          </p:nvPicPr>
          <p:blipFill>
            <a:blip r:embed="rId3" cstate="print"/>
            <a:srcRect/>
            <a:stretch>
              <a:fillRect/>
            </a:stretch>
          </p:blipFill>
          <p:spPr bwMode="auto">
            <a:xfrm>
              <a:off x="6977062" y="4876800"/>
              <a:ext cx="719138" cy="1447800"/>
            </a:xfrm>
            <a:prstGeom prst="rect">
              <a:avLst/>
            </a:prstGeom>
            <a:noFill/>
            <a:ln w="9525">
              <a:noFill/>
              <a:miter lim="800000"/>
              <a:headEnd/>
              <a:tailEnd/>
            </a:ln>
          </p:spPr>
        </p:pic>
        <p:pic>
          <p:nvPicPr>
            <p:cNvPr id="31762" name="Picture 33" descr="MCj04352420000[1]"/>
            <p:cNvPicPr>
              <a:picLocks noChangeAspect="1" noChangeArrowheads="1"/>
            </p:cNvPicPr>
            <p:nvPr/>
          </p:nvPicPr>
          <p:blipFill>
            <a:blip r:embed="rId3" cstate="print"/>
            <a:srcRect/>
            <a:stretch>
              <a:fillRect/>
            </a:stretch>
          </p:blipFill>
          <p:spPr bwMode="auto">
            <a:xfrm>
              <a:off x="8043862" y="3886200"/>
              <a:ext cx="719138" cy="1447800"/>
            </a:xfrm>
            <a:prstGeom prst="rect">
              <a:avLst/>
            </a:prstGeom>
            <a:noFill/>
            <a:ln w="9525">
              <a:noFill/>
              <a:miter lim="800000"/>
              <a:headEnd/>
              <a:tailEnd/>
            </a:ln>
          </p:spPr>
        </p:pic>
        <p:pic>
          <p:nvPicPr>
            <p:cNvPr id="31763" name="Picture 33" descr="MCj04352420000[1]"/>
            <p:cNvPicPr>
              <a:picLocks noChangeAspect="1" noChangeArrowheads="1"/>
            </p:cNvPicPr>
            <p:nvPr/>
          </p:nvPicPr>
          <p:blipFill>
            <a:blip r:embed="rId3" cstate="print"/>
            <a:srcRect/>
            <a:stretch>
              <a:fillRect/>
            </a:stretch>
          </p:blipFill>
          <p:spPr bwMode="auto">
            <a:xfrm>
              <a:off x="7129462" y="3200400"/>
              <a:ext cx="719138" cy="1447800"/>
            </a:xfrm>
            <a:prstGeom prst="rect">
              <a:avLst/>
            </a:prstGeom>
            <a:noFill/>
            <a:ln w="9525">
              <a:noFill/>
              <a:miter lim="800000"/>
              <a:headEnd/>
              <a:tailEnd/>
            </a:ln>
          </p:spPr>
        </p:pic>
        <p:pic>
          <p:nvPicPr>
            <p:cNvPr id="31764" name="Picture 33" descr="MCj04352420000[1]"/>
            <p:cNvPicPr>
              <a:picLocks noChangeAspect="1" noChangeArrowheads="1"/>
            </p:cNvPicPr>
            <p:nvPr/>
          </p:nvPicPr>
          <p:blipFill>
            <a:blip r:embed="rId3" cstate="print"/>
            <a:srcRect/>
            <a:stretch>
              <a:fillRect/>
            </a:stretch>
          </p:blipFill>
          <p:spPr bwMode="auto">
            <a:xfrm>
              <a:off x="6138862" y="3429000"/>
              <a:ext cx="719138" cy="1447800"/>
            </a:xfrm>
            <a:prstGeom prst="rect">
              <a:avLst/>
            </a:prstGeom>
            <a:noFill/>
            <a:ln w="9525">
              <a:noFill/>
              <a:miter lim="800000"/>
              <a:headEnd/>
              <a:tailEnd/>
            </a:ln>
          </p:spPr>
        </p:pic>
        <p:cxnSp>
          <p:nvCxnSpPr>
            <p:cNvPr id="31765" name="Straight Arrow Connector 25"/>
            <p:cNvCxnSpPr>
              <a:cxnSpLocks noChangeShapeType="1"/>
            </p:cNvCxnSpPr>
            <p:nvPr/>
          </p:nvCxnSpPr>
          <p:spPr bwMode="auto">
            <a:xfrm>
              <a:off x="5791200" y="4686300"/>
              <a:ext cx="1143000" cy="647700"/>
            </a:xfrm>
            <a:prstGeom prst="straightConnector1">
              <a:avLst/>
            </a:prstGeom>
            <a:ln w="12700">
              <a:prstDash val="dash"/>
              <a:headEnd type="none" w="lg" len="lg"/>
              <a:tailEnd type="none" w="lg" len="lg"/>
            </a:ln>
          </p:spPr>
          <p:style>
            <a:lnRef idx="2">
              <a:schemeClr val="dk1"/>
            </a:lnRef>
            <a:fillRef idx="0">
              <a:schemeClr val="dk1"/>
            </a:fillRef>
            <a:effectRef idx="1">
              <a:schemeClr val="dk1"/>
            </a:effectRef>
            <a:fontRef idx="minor">
              <a:schemeClr val="tx1"/>
            </a:fontRef>
          </p:style>
        </p:cxnSp>
        <p:cxnSp>
          <p:nvCxnSpPr>
            <p:cNvPr id="31766" name="Straight Arrow Connector 28"/>
            <p:cNvCxnSpPr>
              <a:cxnSpLocks noChangeShapeType="1"/>
            </p:cNvCxnSpPr>
            <p:nvPr/>
          </p:nvCxnSpPr>
          <p:spPr bwMode="auto">
            <a:xfrm flipV="1">
              <a:off x="5867400" y="4267200"/>
              <a:ext cx="304800" cy="76200"/>
            </a:xfrm>
            <a:prstGeom prst="straightConnector1">
              <a:avLst/>
            </a:prstGeom>
            <a:ln w="12700">
              <a:prstDash val="dash"/>
              <a:headEnd type="none" w="lg" len="lg"/>
              <a:tailEnd type="none" w="lg" len="lg"/>
            </a:ln>
          </p:spPr>
          <p:style>
            <a:lnRef idx="2">
              <a:schemeClr val="dk1"/>
            </a:lnRef>
            <a:fillRef idx="0">
              <a:schemeClr val="dk1"/>
            </a:fillRef>
            <a:effectRef idx="1">
              <a:schemeClr val="dk1"/>
            </a:effectRef>
            <a:fontRef idx="minor">
              <a:schemeClr val="tx1"/>
            </a:fontRef>
          </p:style>
        </p:cxnSp>
        <p:cxnSp>
          <p:nvCxnSpPr>
            <p:cNvPr id="31767" name="Straight Arrow Connector 31"/>
            <p:cNvCxnSpPr>
              <a:cxnSpLocks noChangeShapeType="1"/>
            </p:cNvCxnSpPr>
            <p:nvPr/>
          </p:nvCxnSpPr>
          <p:spPr bwMode="auto">
            <a:xfrm rot="5400000" flipH="1" flipV="1">
              <a:off x="6896100" y="4457700"/>
              <a:ext cx="609600" cy="76200"/>
            </a:xfrm>
            <a:prstGeom prst="straightConnector1">
              <a:avLst/>
            </a:prstGeom>
            <a:ln w="12700">
              <a:prstDash val="dash"/>
              <a:headEnd type="none" w="lg" len="lg"/>
              <a:tailEnd type="none" w="lg" len="lg"/>
            </a:ln>
          </p:spPr>
          <p:style>
            <a:lnRef idx="2">
              <a:schemeClr val="dk1"/>
            </a:lnRef>
            <a:fillRef idx="0">
              <a:schemeClr val="dk1"/>
            </a:fillRef>
            <a:effectRef idx="1">
              <a:schemeClr val="dk1"/>
            </a:effectRef>
            <a:fontRef idx="minor">
              <a:schemeClr val="tx1"/>
            </a:fontRef>
          </p:style>
        </p:cxnSp>
        <p:cxnSp>
          <p:nvCxnSpPr>
            <p:cNvPr id="31768" name="Straight Arrow Connector 34"/>
            <p:cNvCxnSpPr>
              <a:cxnSpLocks noChangeShapeType="1"/>
            </p:cNvCxnSpPr>
            <p:nvPr/>
          </p:nvCxnSpPr>
          <p:spPr bwMode="auto">
            <a:xfrm>
              <a:off x="5824538" y="4533900"/>
              <a:ext cx="2219324" cy="76200"/>
            </a:xfrm>
            <a:prstGeom prst="straightConnector1">
              <a:avLst/>
            </a:prstGeom>
            <a:ln w="12700">
              <a:prstDash val="dash"/>
              <a:headEnd type="none" w="lg" len="lg"/>
              <a:tailEnd type="none" w="lg" len="lg"/>
            </a:ln>
          </p:spPr>
          <p:style>
            <a:lnRef idx="2">
              <a:schemeClr val="dk1"/>
            </a:lnRef>
            <a:fillRef idx="0">
              <a:schemeClr val="dk1"/>
            </a:fillRef>
            <a:effectRef idx="1">
              <a:schemeClr val="dk1"/>
            </a:effectRef>
            <a:fontRef idx="minor">
              <a:schemeClr val="tx1"/>
            </a:fontRef>
          </p:style>
        </p:cxnSp>
        <p:cxnSp>
          <p:nvCxnSpPr>
            <p:cNvPr id="31769" name="Straight Arrow Connector 36"/>
            <p:cNvCxnSpPr>
              <a:cxnSpLocks noChangeShapeType="1"/>
            </p:cNvCxnSpPr>
            <p:nvPr/>
          </p:nvCxnSpPr>
          <p:spPr bwMode="auto">
            <a:xfrm flipV="1">
              <a:off x="7772400" y="4953000"/>
              <a:ext cx="457200" cy="381000"/>
            </a:xfrm>
            <a:prstGeom prst="straightConnector1">
              <a:avLst/>
            </a:prstGeom>
            <a:ln w="12700">
              <a:prstDash val="dash"/>
              <a:headEnd type="none" w="lg" len="lg"/>
              <a:tailEnd type="none" w="lg" len="lg"/>
            </a:ln>
          </p:spPr>
          <p:style>
            <a:lnRef idx="2">
              <a:schemeClr val="dk1"/>
            </a:lnRef>
            <a:fillRef idx="0">
              <a:schemeClr val="dk1"/>
            </a:fillRef>
            <a:effectRef idx="1">
              <a:schemeClr val="dk1"/>
            </a:effectRef>
            <a:fontRef idx="minor">
              <a:schemeClr val="tx1"/>
            </a:fontRef>
          </p:style>
        </p:cxnSp>
        <p:sp>
          <p:nvSpPr>
            <p:cNvPr id="31770" name="TextBox 7"/>
            <p:cNvSpPr txBox="1">
              <a:spLocks noChangeArrowheads="1"/>
            </p:cNvSpPr>
            <p:nvPr/>
          </p:nvSpPr>
          <p:spPr bwMode="auto">
            <a:xfrm>
              <a:off x="6186487" y="2780883"/>
              <a:ext cx="1723549" cy="338554"/>
            </a:xfrm>
            <a:prstGeom prst="rect">
              <a:avLst/>
            </a:prstGeom>
            <a:noFill/>
            <a:ln w="9525">
              <a:noFill/>
              <a:miter lim="800000"/>
              <a:headEnd/>
              <a:tailEnd/>
            </a:ln>
          </p:spPr>
          <p:txBody>
            <a:bodyPr wrap="none">
              <a:spAutoFit/>
            </a:bodyPr>
            <a:lstStyle/>
            <a:p>
              <a:r>
                <a:rPr lang="en-US" dirty="0">
                  <a:solidFill>
                    <a:schemeClr val="bg1"/>
                  </a:solidFill>
                  <a:latin typeface="Gill Sans"/>
                  <a:cs typeface="Gill Sans"/>
                </a:rPr>
                <a:t>Storage Nodes</a:t>
              </a:r>
            </a:p>
          </p:txBody>
        </p:sp>
      </p:grpSp>
      <p:sp>
        <p:nvSpPr>
          <p:cNvPr id="49" name="TextBox 48"/>
          <p:cNvSpPr txBox="1">
            <a:spLocks noChangeArrowheads="1"/>
          </p:cNvSpPr>
          <p:nvPr/>
        </p:nvSpPr>
        <p:spPr bwMode="auto">
          <a:xfrm>
            <a:off x="609600" y="5572125"/>
            <a:ext cx="4237057" cy="461665"/>
          </a:xfrm>
          <a:prstGeom prst="rect">
            <a:avLst/>
          </a:prstGeom>
          <a:noFill/>
          <a:ln w="9525">
            <a:noFill/>
            <a:miter lim="800000"/>
            <a:headEnd/>
            <a:tailEnd/>
          </a:ln>
        </p:spPr>
        <p:txBody>
          <a:bodyPr wrap="none">
            <a:spAutoFit/>
          </a:bodyPr>
          <a:lstStyle/>
          <a:p>
            <a:r>
              <a:rPr lang="en-US" sz="2400" dirty="0">
                <a:solidFill>
                  <a:srgbClr val="FF0000"/>
                </a:solidFill>
                <a:latin typeface="Gill Sans"/>
                <a:cs typeface="Gill Sans"/>
              </a:rPr>
              <a:t>What’s the problem here?</a:t>
            </a:r>
            <a:endParaRPr lang="en-US" sz="1400" dirty="0">
              <a:solidFill>
                <a:srgbClr val="FF0000"/>
              </a:solidFill>
              <a:latin typeface="Gill Sans"/>
              <a:cs typeface="Gill Sans"/>
            </a:endParaRPr>
          </a:p>
        </p:txBody>
      </p:sp>
      <p:sp>
        <p:nvSpPr>
          <p:cNvPr id="3" name="Slide Number Placeholder 2"/>
          <p:cNvSpPr>
            <a:spLocks noGrp="1"/>
          </p:cNvSpPr>
          <p:nvPr>
            <p:ph type="sldNum" sz="quarter" idx="10"/>
          </p:nvPr>
        </p:nvSpPr>
        <p:spPr/>
        <p:txBody>
          <a:bodyPr/>
          <a:lstStyle/>
          <a:p>
            <a:fld id="{95C605C4-1F5B-4B2B-8458-3FC432AF1FAC}" type="slidenum">
              <a:rPr lang="en-US" smtClean="0"/>
              <a:t>43</a:t>
            </a:fld>
            <a:endParaRPr lang="en-US"/>
          </a:p>
        </p:txBody>
      </p:sp>
      <p:sp>
        <p:nvSpPr>
          <p:cNvPr id="30" name="TextBox 7"/>
          <p:cNvSpPr txBox="1">
            <a:spLocks noChangeArrowheads="1"/>
          </p:cNvSpPr>
          <p:nvPr/>
        </p:nvSpPr>
        <p:spPr bwMode="auto">
          <a:xfrm>
            <a:off x="3785780" y="3055392"/>
            <a:ext cx="994183" cy="338554"/>
          </a:xfrm>
          <a:prstGeom prst="rect">
            <a:avLst/>
          </a:prstGeom>
          <a:noFill/>
          <a:ln w="9525">
            <a:noFill/>
            <a:miter lim="800000"/>
            <a:headEnd/>
            <a:tailEnd/>
          </a:ln>
        </p:spPr>
        <p:txBody>
          <a:bodyPr wrap="none">
            <a:spAutoFit/>
          </a:bodyPr>
          <a:lstStyle/>
          <a:p>
            <a:r>
              <a:rPr lang="en-US" dirty="0">
                <a:solidFill>
                  <a:schemeClr val="bg1"/>
                </a:solidFill>
                <a:latin typeface="Gill Sans"/>
                <a:cs typeface="Gill Sans"/>
              </a:rPr>
              <a:t>Network</a:t>
            </a:r>
          </a:p>
        </p:txBody>
      </p:sp>
    </p:spTree>
    <p:extLst>
      <p:ext uri="{BB962C8B-B14F-4D97-AF65-F5344CB8AC3E}">
        <p14:creationId xmlns:p14="http://schemas.microsoft.com/office/powerpoint/2010/main" val="17747140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t>Distributed File System</a:t>
            </a:r>
          </a:p>
        </p:txBody>
      </p:sp>
      <p:sp>
        <p:nvSpPr>
          <p:cNvPr id="32771" name="Content Placeholder 2"/>
          <p:cNvSpPr>
            <a:spLocks noGrp="1"/>
          </p:cNvSpPr>
          <p:nvPr>
            <p:ph idx="1"/>
          </p:nvPr>
        </p:nvSpPr>
        <p:spPr/>
        <p:txBody>
          <a:bodyPr/>
          <a:lstStyle/>
          <a:p>
            <a:r>
              <a:rPr lang="en-US" dirty="0"/>
              <a:t>Don’t move data to workers… move workers to the data!</a:t>
            </a:r>
          </a:p>
          <a:p>
            <a:pPr lvl="1"/>
            <a:r>
              <a:rPr lang="en-US" dirty="0"/>
              <a:t>Store data on the local disks of nodes in the cluster</a:t>
            </a:r>
          </a:p>
          <a:p>
            <a:pPr lvl="1"/>
            <a:r>
              <a:rPr lang="en-US" dirty="0"/>
              <a:t>Start up the workers on the node that has the data local</a:t>
            </a:r>
          </a:p>
          <a:p>
            <a:r>
              <a:rPr lang="en-US" dirty="0"/>
              <a:t>A distributed file system is the answer</a:t>
            </a:r>
          </a:p>
          <a:p>
            <a:pPr lvl="1"/>
            <a:r>
              <a:rPr lang="en-US" dirty="0"/>
              <a:t>GFS (Google File System) for Google’s MapReduce</a:t>
            </a:r>
          </a:p>
          <a:p>
            <a:pPr lvl="1"/>
            <a:r>
              <a:rPr lang="en-US" dirty="0"/>
              <a:t>HDFS (Hadoop Distributed File System) for Hadoop</a:t>
            </a:r>
          </a:p>
        </p:txBody>
      </p:sp>
      <p:sp>
        <p:nvSpPr>
          <p:cNvPr id="2" name="Slide Number Placeholder 1"/>
          <p:cNvSpPr>
            <a:spLocks noGrp="1"/>
          </p:cNvSpPr>
          <p:nvPr>
            <p:ph type="sldNum" sz="quarter" idx="10"/>
          </p:nvPr>
        </p:nvSpPr>
        <p:spPr/>
        <p:txBody>
          <a:bodyPr/>
          <a:lstStyle/>
          <a:p>
            <a:fld id="{95C605C4-1F5B-4B2B-8458-3FC432AF1FAC}" type="slidenum">
              <a:rPr lang="en-US" smtClean="0"/>
              <a:t>44</a:t>
            </a:fld>
            <a:endParaRPr lang="en-US"/>
          </a:p>
        </p:txBody>
      </p:sp>
    </p:spTree>
    <p:extLst>
      <p:ext uri="{BB962C8B-B14F-4D97-AF65-F5344CB8AC3E}">
        <p14:creationId xmlns:p14="http://schemas.microsoft.com/office/powerpoint/2010/main" val="12975662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lstStyle/>
          <a:p>
            <a:r>
              <a:rPr lang="en-GB" dirty="0"/>
              <a:t>GFS / HDFS: Assumptions</a:t>
            </a:r>
          </a:p>
        </p:txBody>
      </p:sp>
      <p:sp>
        <p:nvSpPr>
          <p:cNvPr id="33795" name="Rectangle 2"/>
          <p:cNvSpPr>
            <a:spLocks noGrp="1" noChangeArrowheads="1"/>
          </p:cNvSpPr>
          <p:nvPr>
            <p:ph type="body" idx="1"/>
          </p:nvPr>
        </p:nvSpPr>
        <p:spPr/>
        <p:txBody>
          <a:bodyPr/>
          <a:lstStyle/>
          <a:p>
            <a:r>
              <a:rPr lang="en-GB" dirty="0"/>
              <a:t>Commodity hardware instead of “exotic” hardware</a:t>
            </a:r>
          </a:p>
          <a:p>
            <a:pPr lvl="1"/>
            <a:r>
              <a:rPr lang="en-GB" dirty="0"/>
              <a:t>Scale “out”, not “up”</a:t>
            </a:r>
          </a:p>
          <a:p>
            <a:r>
              <a:rPr lang="en-GB" dirty="0"/>
              <a:t>High component failure rates</a:t>
            </a:r>
          </a:p>
          <a:p>
            <a:pPr lvl="1"/>
            <a:r>
              <a:rPr lang="en-GB" dirty="0"/>
              <a:t>Inexpensive commodity components fail all the time</a:t>
            </a:r>
          </a:p>
          <a:p>
            <a:r>
              <a:rPr lang="en-GB" dirty="0"/>
              <a:t>“Modest” number of huge files</a:t>
            </a:r>
          </a:p>
          <a:p>
            <a:r>
              <a:rPr lang="en-GB" dirty="0"/>
              <a:t>Files are write-once, mostly appended to</a:t>
            </a:r>
          </a:p>
          <a:p>
            <a:r>
              <a:rPr lang="en-GB" dirty="0"/>
              <a:t>Large streaming reads instead of random access</a:t>
            </a:r>
          </a:p>
          <a:p>
            <a:pPr lvl="1"/>
            <a:r>
              <a:rPr lang="en-GB" dirty="0"/>
              <a:t>High sustained throughput over low latency</a:t>
            </a:r>
          </a:p>
        </p:txBody>
      </p:sp>
      <p:sp>
        <p:nvSpPr>
          <p:cNvPr id="33796" name="Text Box 16"/>
          <p:cNvSpPr txBox="1">
            <a:spLocks noChangeArrowheads="1"/>
          </p:cNvSpPr>
          <p:nvPr/>
        </p:nvSpPr>
        <p:spPr bwMode="auto">
          <a:xfrm>
            <a:off x="0" y="6611779"/>
            <a:ext cx="7483475" cy="246221"/>
          </a:xfrm>
          <a:prstGeom prst="rect">
            <a:avLst/>
          </a:prstGeom>
          <a:noFill/>
          <a:ln w="9525">
            <a:noFill/>
            <a:miter lim="800000"/>
            <a:headEnd/>
            <a:tailEnd/>
          </a:ln>
        </p:spPr>
        <p:txBody>
          <a:bodyPr>
            <a:spAutoFit/>
          </a:bodyPr>
          <a:lstStyle/>
          <a:p>
            <a:r>
              <a:rPr lang="en-US" sz="1000" b="0" dirty="0">
                <a:solidFill>
                  <a:schemeClr val="bg1"/>
                </a:solidFill>
              </a:rPr>
              <a:t>GFS slides adapted from material by </a:t>
            </a:r>
            <a:r>
              <a:rPr lang="da-DK" sz="1000" b="0" dirty="0">
                <a:solidFill>
                  <a:schemeClr val="bg1"/>
                </a:solidFill>
              </a:rPr>
              <a:t>(Ghemawat et al., SOSP 2003)</a:t>
            </a:r>
          </a:p>
        </p:txBody>
      </p:sp>
      <p:sp>
        <p:nvSpPr>
          <p:cNvPr id="2" name="Slide Number Placeholder 1"/>
          <p:cNvSpPr>
            <a:spLocks noGrp="1"/>
          </p:cNvSpPr>
          <p:nvPr>
            <p:ph type="sldNum" sz="quarter" idx="10"/>
          </p:nvPr>
        </p:nvSpPr>
        <p:spPr/>
        <p:txBody>
          <a:bodyPr/>
          <a:lstStyle/>
          <a:p>
            <a:fld id="{95C605C4-1F5B-4B2B-8458-3FC432AF1FAC}" type="slidenum">
              <a:rPr lang="en-US" smtClean="0"/>
              <a:t>45</a:t>
            </a:fld>
            <a:endParaRPr lang="en-US"/>
          </a:p>
        </p:txBody>
      </p:sp>
    </p:spTree>
    <p:extLst>
      <p:ext uri="{BB962C8B-B14F-4D97-AF65-F5344CB8AC3E}">
        <p14:creationId xmlns:p14="http://schemas.microsoft.com/office/powerpoint/2010/main" val="3115043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r>
              <a:rPr lang="en-GB" dirty="0"/>
              <a:t>Design Decisions</a:t>
            </a:r>
          </a:p>
        </p:txBody>
      </p:sp>
      <p:sp>
        <p:nvSpPr>
          <p:cNvPr id="34819" name="Rectangle 2"/>
          <p:cNvSpPr>
            <a:spLocks noGrp="1" noChangeArrowheads="1"/>
          </p:cNvSpPr>
          <p:nvPr>
            <p:ph type="body" idx="1"/>
          </p:nvPr>
        </p:nvSpPr>
        <p:spPr/>
        <p:txBody>
          <a:bodyPr/>
          <a:lstStyle/>
          <a:p>
            <a:r>
              <a:rPr lang="en-GB" dirty="0"/>
              <a:t>Files stored as chunks</a:t>
            </a:r>
          </a:p>
          <a:p>
            <a:pPr lvl="1"/>
            <a:r>
              <a:rPr lang="en-GB" dirty="0"/>
              <a:t>Fixed size (64MB for GFS, 128MB for HDFS)</a:t>
            </a:r>
          </a:p>
          <a:p>
            <a:r>
              <a:rPr lang="en-GB" dirty="0"/>
              <a:t>Reliability through replication</a:t>
            </a:r>
          </a:p>
          <a:p>
            <a:pPr lvl="1"/>
            <a:r>
              <a:rPr lang="en-GB" dirty="0"/>
              <a:t>Each chunk replicated across 3+ </a:t>
            </a:r>
            <a:r>
              <a:rPr lang="en-GB" dirty="0" err="1"/>
              <a:t>chunkservers</a:t>
            </a:r>
            <a:endParaRPr lang="en-GB" dirty="0"/>
          </a:p>
          <a:p>
            <a:r>
              <a:rPr lang="en-GB" dirty="0"/>
              <a:t>Single master to coordinate access, keep metadata</a:t>
            </a:r>
          </a:p>
          <a:p>
            <a:pPr lvl="1"/>
            <a:r>
              <a:rPr lang="en-GB" dirty="0"/>
              <a:t>Simple centralized management</a:t>
            </a:r>
          </a:p>
        </p:txBody>
      </p:sp>
      <p:sp>
        <p:nvSpPr>
          <p:cNvPr id="4" name="TextBox 3"/>
          <p:cNvSpPr txBox="1">
            <a:spLocks noChangeArrowheads="1"/>
          </p:cNvSpPr>
          <p:nvPr/>
        </p:nvSpPr>
        <p:spPr bwMode="auto">
          <a:xfrm>
            <a:off x="609600" y="5877580"/>
            <a:ext cx="5917155" cy="461665"/>
          </a:xfrm>
          <a:prstGeom prst="rect">
            <a:avLst/>
          </a:prstGeom>
          <a:noFill/>
          <a:ln w="9525">
            <a:noFill/>
            <a:miter lim="800000"/>
            <a:headEnd/>
            <a:tailEnd/>
          </a:ln>
        </p:spPr>
        <p:txBody>
          <a:bodyPr wrap="none">
            <a:spAutoFit/>
          </a:bodyPr>
          <a:lstStyle/>
          <a:p>
            <a:r>
              <a:rPr lang="en-US" sz="2400" dirty="0">
                <a:solidFill>
                  <a:srgbClr val="FF0000"/>
                </a:solidFill>
                <a:latin typeface="Gill Sans"/>
                <a:cs typeface="Gill Sans"/>
              </a:rPr>
              <a:t>HDFS = GFS clone (same basic ideas)</a:t>
            </a:r>
            <a:endParaRPr lang="en-US" sz="1400" dirty="0">
              <a:solidFill>
                <a:srgbClr val="FF0000"/>
              </a:solidFill>
              <a:latin typeface="Gill Sans"/>
              <a:cs typeface="Gill Sans"/>
            </a:endParaRPr>
          </a:p>
        </p:txBody>
      </p:sp>
      <p:sp>
        <p:nvSpPr>
          <p:cNvPr id="2" name="Slide Number Placeholder 1"/>
          <p:cNvSpPr>
            <a:spLocks noGrp="1"/>
          </p:cNvSpPr>
          <p:nvPr>
            <p:ph type="sldNum" sz="quarter" idx="10"/>
          </p:nvPr>
        </p:nvSpPr>
        <p:spPr/>
        <p:txBody>
          <a:bodyPr/>
          <a:lstStyle/>
          <a:p>
            <a:fld id="{95C605C4-1F5B-4B2B-8458-3FC432AF1FAC}" type="slidenum">
              <a:rPr lang="en-US" smtClean="0"/>
              <a:t>46</a:t>
            </a:fld>
            <a:endParaRPr lang="en-US"/>
          </a:p>
        </p:txBody>
      </p:sp>
    </p:spTree>
    <p:extLst>
      <p:ext uri="{BB962C8B-B14F-4D97-AF65-F5344CB8AC3E}">
        <p14:creationId xmlns:p14="http://schemas.microsoft.com/office/powerpoint/2010/main" val="662284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3"/>
          <p:cNvSpPr txBox="1">
            <a:spLocks noChangeArrowheads="1"/>
          </p:cNvSpPr>
          <p:nvPr/>
        </p:nvSpPr>
        <p:spPr bwMode="auto">
          <a:xfrm>
            <a:off x="0" y="6611938"/>
            <a:ext cx="2741456" cy="246221"/>
          </a:xfrm>
          <a:prstGeom prst="rect">
            <a:avLst/>
          </a:prstGeom>
          <a:noFill/>
          <a:ln w="9525">
            <a:noFill/>
            <a:miter lim="800000"/>
            <a:headEnd/>
            <a:tailEnd/>
          </a:ln>
        </p:spPr>
        <p:txBody>
          <a:bodyPr wrap="none">
            <a:spAutoFit/>
          </a:bodyPr>
          <a:lstStyle/>
          <a:p>
            <a:r>
              <a:rPr lang="en-US" sz="1000" b="0" dirty="0">
                <a:solidFill>
                  <a:schemeClr val="bg1"/>
                </a:solidFill>
              </a:rPr>
              <a:t>Adapted from (</a:t>
            </a:r>
            <a:r>
              <a:rPr lang="en-US" sz="1000" b="0" dirty="0" err="1">
                <a:solidFill>
                  <a:schemeClr val="bg1"/>
                </a:solidFill>
              </a:rPr>
              <a:t>Ghemawat</a:t>
            </a:r>
            <a:r>
              <a:rPr lang="en-US" sz="1000" b="0" dirty="0">
                <a:solidFill>
                  <a:schemeClr val="bg1"/>
                </a:solidFill>
              </a:rPr>
              <a:t> et al., SOSP 2003)</a:t>
            </a:r>
          </a:p>
        </p:txBody>
      </p:sp>
      <p:sp>
        <p:nvSpPr>
          <p:cNvPr id="113" name="Rectangle 6"/>
          <p:cNvSpPr>
            <a:spLocks noChangeArrowheads="1"/>
          </p:cNvSpPr>
          <p:nvPr/>
        </p:nvSpPr>
        <p:spPr bwMode="auto">
          <a:xfrm>
            <a:off x="961236" y="1978126"/>
            <a:ext cx="109728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114" name="Straight Arrow Connector 53"/>
          <p:cNvCxnSpPr>
            <a:cxnSpLocks noChangeShapeType="1"/>
          </p:cNvCxnSpPr>
          <p:nvPr/>
        </p:nvCxnSpPr>
        <p:spPr bwMode="auto">
          <a:xfrm>
            <a:off x="2058516" y="2359126"/>
            <a:ext cx="2057400" cy="1588"/>
          </a:xfrm>
          <a:prstGeom prst="straightConnector1">
            <a:avLst/>
          </a:prstGeom>
          <a:noFill/>
          <a:ln w="9525" algn="ctr">
            <a:solidFill>
              <a:sysClr val="windowText" lastClr="000000"/>
            </a:solidFill>
            <a:round/>
            <a:headEnd/>
            <a:tailEnd type="triangle" w="med" len="med"/>
          </a:ln>
        </p:spPr>
      </p:cxnSp>
      <p:cxnSp>
        <p:nvCxnSpPr>
          <p:cNvPr id="115" name="Straight Arrow Connector 55"/>
          <p:cNvCxnSpPr>
            <a:cxnSpLocks noChangeShapeType="1"/>
          </p:cNvCxnSpPr>
          <p:nvPr/>
        </p:nvCxnSpPr>
        <p:spPr bwMode="auto">
          <a:xfrm rot="10800000">
            <a:off x="2058516" y="2511526"/>
            <a:ext cx="2057400" cy="1588"/>
          </a:xfrm>
          <a:prstGeom prst="straightConnector1">
            <a:avLst/>
          </a:prstGeom>
          <a:noFill/>
          <a:ln w="9525" algn="ctr">
            <a:solidFill>
              <a:sysClr val="windowText" lastClr="000000"/>
            </a:solidFill>
            <a:round/>
            <a:headEnd/>
            <a:tailEnd type="triangle" w="med" len="med"/>
          </a:ln>
        </p:spPr>
      </p:cxnSp>
      <p:sp>
        <p:nvSpPr>
          <p:cNvPr id="116" name="TextBox 58"/>
          <p:cNvSpPr txBox="1">
            <a:spLocks noChangeArrowheads="1"/>
          </p:cNvSpPr>
          <p:nvPr/>
        </p:nvSpPr>
        <p:spPr bwMode="auto">
          <a:xfrm>
            <a:off x="2426030" y="2130526"/>
            <a:ext cx="1406154"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(file name, block id)</a:t>
            </a:r>
          </a:p>
        </p:txBody>
      </p:sp>
      <p:sp>
        <p:nvSpPr>
          <p:cNvPr id="117" name="TextBox 59"/>
          <p:cNvSpPr txBox="1">
            <a:spLocks noChangeArrowheads="1"/>
          </p:cNvSpPr>
          <p:nvPr/>
        </p:nvSpPr>
        <p:spPr bwMode="auto">
          <a:xfrm>
            <a:off x="2273630" y="2511526"/>
            <a:ext cx="1689886"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(block id, block location)</a:t>
            </a:r>
          </a:p>
        </p:txBody>
      </p:sp>
      <p:sp>
        <p:nvSpPr>
          <p:cNvPr id="118" name="TextBox 69"/>
          <p:cNvSpPr txBox="1">
            <a:spLocks noChangeArrowheads="1"/>
          </p:cNvSpPr>
          <p:nvPr/>
        </p:nvSpPr>
        <p:spPr bwMode="auto">
          <a:xfrm>
            <a:off x="4458816" y="3425926"/>
            <a:ext cx="1680268"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instructions to datanode</a:t>
            </a:r>
          </a:p>
        </p:txBody>
      </p:sp>
      <p:sp>
        <p:nvSpPr>
          <p:cNvPr id="119" name="TextBox 70"/>
          <p:cNvSpPr txBox="1">
            <a:spLocks noChangeArrowheads="1"/>
          </p:cNvSpPr>
          <p:nvPr/>
        </p:nvSpPr>
        <p:spPr bwMode="auto">
          <a:xfrm>
            <a:off x="5362105" y="3806926"/>
            <a:ext cx="1116011"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datanode state</a:t>
            </a:r>
          </a:p>
        </p:txBody>
      </p:sp>
      <p:cxnSp>
        <p:nvCxnSpPr>
          <p:cNvPr id="120" name="Straight Arrow Connector 71"/>
          <p:cNvCxnSpPr>
            <a:cxnSpLocks noChangeShapeType="1"/>
          </p:cNvCxnSpPr>
          <p:nvPr/>
        </p:nvCxnSpPr>
        <p:spPr bwMode="auto">
          <a:xfrm>
            <a:off x="1753716" y="4187926"/>
            <a:ext cx="2362200" cy="1588"/>
          </a:xfrm>
          <a:prstGeom prst="straightConnector1">
            <a:avLst/>
          </a:prstGeom>
          <a:noFill/>
          <a:ln w="9525" algn="ctr">
            <a:solidFill>
              <a:sysClr val="windowText" lastClr="000000"/>
            </a:solidFill>
            <a:round/>
            <a:headEnd/>
            <a:tailEnd type="triangle" w="med" len="med"/>
          </a:ln>
        </p:spPr>
      </p:cxnSp>
      <p:sp>
        <p:nvSpPr>
          <p:cNvPr id="121" name="TextBox 72"/>
          <p:cNvSpPr txBox="1">
            <a:spLocks noChangeArrowheads="1"/>
          </p:cNvSpPr>
          <p:nvPr/>
        </p:nvSpPr>
        <p:spPr bwMode="auto">
          <a:xfrm>
            <a:off x="2134716" y="3925989"/>
            <a:ext cx="1499128"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(block id, byte range)</a:t>
            </a:r>
          </a:p>
        </p:txBody>
      </p:sp>
      <p:cxnSp>
        <p:nvCxnSpPr>
          <p:cNvPr id="122" name="Straight Arrow Connector 73"/>
          <p:cNvCxnSpPr>
            <a:cxnSpLocks noChangeShapeType="1"/>
          </p:cNvCxnSpPr>
          <p:nvPr/>
        </p:nvCxnSpPr>
        <p:spPr bwMode="auto">
          <a:xfrm rot="5400000" flipH="1" flipV="1">
            <a:off x="954410" y="3387032"/>
            <a:ext cx="1600200" cy="1588"/>
          </a:xfrm>
          <a:prstGeom prst="straightConnector1">
            <a:avLst/>
          </a:prstGeom>
          <a:noFill/>
          <a:ln w="9525" algn="ctr">
            <a:solidFill>
              <a:sysClr val="windowText" lastClr="000000"/>
            </a:solidFill>
            <a:round/>
            <a:headEnd/>
            <a:tailEnd/>
          </a:ln>
        </p:spPr>
      </p:cxnSp>
      <p:cxnSp>
        <p:nvCxnSpPr>
          <p:cNvPr id="123" name="Shape 79"/>
          <p:cNvCxnSpPr>
            <a:cxnSpLocks noChangeShapeType="1"/>
          </p:cNvCxnSpPr>
          <p:nvPr/>
        </p:nvCxnSpPr>
        <p:spPr bwMode="auto">
          <a:xfrm rot="10800000">
            <a:off x="1296516" y="2587726"/>
            <a:ext cx="2819400" cy="1752600"/>
          </a:xfrm>
          <a:prstGeom prst="bentConnector2">
            <a:avLst/>
          </a:prstGeom>
          <a:noFill/>
          <a:ln w="38100" cap="flat" cmpd="sng" algn="ctr">
            <a:solidFill>
              <a:sysClr val="windowText" lastClr="000000"/>
            </a:solidFill>
            <a:prstDash val="solid"/>
            <a:headEnd/>
            <a:tailEnd type="triangle" w="med" len="med"/>
          </a:ln>
          <a:effectLst>
            <a:outerShdw blurRad="40000" dist="23000" dir="5400000" rotWithShape="0">
              <a:srgbClr val="000000">
                <a:alpha val="35000"/>
              </a:srgbClr>
            </a:outerShdw>
          </a:effectLst>
        </p:spPr>
      </p:cxnSp>
      <p:sp>
        <p:nvSpPr>
          <p:cNvPr id="124" name="TextBox 84"/>
          <p:cNvSpPr txBox="1">
            <a:spLocks noChangeArrowheads="1"/>
          </p:cNvSpPr>
          <p:nvPr/>
        </p:nvSpPr>
        <p:spPr bwMode="auto">
          <a:xfrm>
            <a:off x="2134716" y="4340326"/>
            <a:ext cx="827471"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block data</a:t>
            </a:r>
          </a:p>
        </p:txBody>
      </p:sp>
      <p:sp>
        <p:nvSpPr>
          <p:cNvPr id="125" name="Rectangle 6"/>
          <p:cNvSpPr>
            <a:spLocks noChangeArrowheads="1"/>
          </p:cNvSpPr>
          <p:nvPr/>
        </p:nvSpPr>
        <p:spPr bwMode="auto">
          <a:xfrm>
            <a:off x="4115916" y="1673326"/>
            <a:ext cx="3124200" cy="1752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26" name="Rectangle 4"/>
          <p:cNvSpPr>
            <a:spLocks noChangeArrowheads="1"/>
          </p:cNvSpPr>
          <p:nvPr/>
        </p:nvSpPr>
        <p:spPr bwMode="auto">
          <a:xfrm>
            <a:off x="4115916" y="1673326"/>
            <a:ext cx="3124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HDFS namenode</a:t>
            </a:r>
          </a:p>
        </p:txBody>
      </p:sp>
      <p:grpSp>
        <p:nvGrpSpPr>
          <p:cNvPr id="127" name="Group 126"/>
          <p:cNvGrpSpPr/>
          <p:nvPr/>
        </p:nvGrpSpPr>
        <p:grpSpPr>
          <a:xfrm>
            <a:off x="4115916" y="3425926"/>
            <a:ext cx="1676400" cy="1707596"/>
            <a:chOff x="1828800" y="4572000"/>
            <a:chExt cx="1676400" cy="1707596"/>
          </a:xfrm>
        </p:grpSpPr>
        <p:grpSp>
          <p:nvGrpSpPr>
            <p:cNvPr id="128" name="Group 80"/>
            <p:cNvGrpSpPr/>
            <p:nvPr/>
          </p:nvGrpSpPr>
          <p:grpSpPr>
            <a:xfrm>
              <a:off x="1828800" y="5257800"/>
              <a:ext cx="1676400" cy="1021796"/>
              <a:chOff x="1828800" y="5257800"/>
              <a:chExt cx="1676400" cy="1021796"/>
            </a:xfrm>
          </p:grpSpPr>
          <p:sp>
            <p:nvSpPr>
              <p:cNvPr id="131" name="Rectangle 6"/>
              <p:cNvSpPr>
                <a:spLocks noChangeArrowheads="1"/>
              </p:cNvSpPr>
              <p:nvPr/>
            </p:nvSpPr>
            <p:spPr bwMode="auto">
              <a:xfrm>
                <a:off x="1828800" y="52578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32" name="Rectangle 4"/>
              <p:cNvSpPr>
                <a:spLocks noChangeArrowheads="1"/>
              </p:cNvSpPr>
              <p:nvPr/>
            </p:nvSpPr>
            <p:spPr bwMode="auto">
              <a:xfrm>
                <a:off x="1828800" y="5257800"/>
                <a:ext cx="16764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HDFS datanode</a:t>
                </a:r>
              </a:p>
            </p:txBody>
          </p:sp>
          <p:sp>
            <p:nvSpPr>
              <p:cNvPr id="133" name="Rectangle 35"/>
              <p:cNvSpPr>
                <a:spLocks noChangeArrowheads="1"/>
              </p:cNvSpPr>
              <p:nvPr/>
            </p:nvSpPr>
            <p:spPr bwMode="auto">
              <a:xfrm>
                <a:off x="1828800" y="55626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134" name="Flowchart: Magnetic Disk 36"/>
              <p:cNvSpPr>
                <a:spLocks noChangeArrowheads="1"/>
              </p:cNvSpPr>
              <p:nvPr/>
            </p:nvSpPr>
            <p:spPr bwMode="auto">
              <a:xfrm>
                <a:off x="2099102" y="59436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35" name="Flowchart: Magnetic Disk 37"/>
              <p:cNvSpPr>
                <a:spLocks noChangeArrowheads="1"/>
              </p:cNvSpPr>
              <p:nvPr/>
            </p:nvSpPr>
            <p:spPr bwMode="auto">
              <a:xfrm>
                <a:off x="2632502" y="59436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136" name="Straight Connector 38"/>
              <p:cNvCxnSpPr>
                <a:cxnSpLocks noChangeShapeType="1"/>
              </p:cNvCxnSpPr>
              <p:nvPr/>
            </p:nvCxnSpPr>
            <p:spPr bwMode="auto">
              <a:xfrm rot="5400000">
                <a:off x="1832403" y="5981701"/>
                <a:ext cx="228600" cy="3175"/>
              </a:xfrm>
              <a:prstGeom prst="line">
                <a:avLst/>
              </a:prstGeom>
              <a:noFill/>
              <a:ln w="9525" algn="ctr">
                <a:solidFill>
                  <a:sysClr val="windowText" lastClr="000000"/>
                </a:solidFill>
                <a:round/>
                <a:headEnd/>
                <a:tailEnd/>
              </a:ln>
            </p:spPr>
          </p:cxnSp>
          <p:cxnSp>
            <p:nvCxnSpPr>
              <p:cNvPr id="137" name="Straight Connector 39"/>
              <p:cNvCxnSpPr>
                <a:cxnSpLocks noChangeShapeType="1"/>
                <a:endCxn id="134" idx="2"/>
              </p:cNvCxnSpPr>
              <p:nvPr/>
            </p:nvCxnSpPr>
            <p:spPr bwMode="auto">
              <a:xfrm>
                <a:off x="1946702" y="6096001"/>
                <a:ext cx="152400" cy="1588"/>
              </a:xfrm>
              <a:prstGeom prst="line">
                <a:avLst/>
              </a:prstGeom>
              <a:noFill/>
              <a:ln w="9525" algn="ctr">
                <a:solidFill>
                  <a:sysClr val="windowText" lastClr="000000"/>
                </a:solidFill>
                <a:round/>
                <a:headEnd/>
                <a:tailEnd/>
              </a:ln>
            </p:spPr>
          </p:cxnSp>
          <p:cxnSp>
            <p:nvCxnSpPr>
              <p:cNvPr id="138" name="Straight Connector 40"/>
              <p:cNvCxnSpPr>
                <a:cxnSpLocks noChangeShapeType="1"/>
              </p:cNvCxnSpPr>
              <p:nvPr/>
            </p:nvCxnSpPr>
            <p:spPr bwMode="auto">
              <a:xfrm rot="5400000">
                <a:off x="2365803" y="5980113"/>
                <a:ext cx="228600" cy="3175"/>
              </a:xfrm>
              <a:prstGeom prst="line">
                <a:avLst/>
              </a:prstGeom>
              <a:noFill/>
              <a:ln w="9525" algn="ctr">
                <a:solidFill>
                  <a:sysClr val="windowText" lastClr="000000"/>
                </a:solidFill>
                <a:round/>
                <a:headEnd/>
                <a:tailEnd/>
              </a:ln>
            </p:spPr>
          </p:cxnSp>
          <p:cxnSp>
            <p:nvCxnSpPr>
              <p:cNvPr id="139" name="Straight Connector 41"/>
              <p:cNvCxnSpPr>
                <a:cxnSpLocks noChangeShapeType="1"/>
              </p:cNvCxnSpPr>
              <p:nvPr/>
            </p:nvCxnSpPr>
            <p:spPr bwMode="auto">
              <a:xfrm>
                <a:off x="2480102" y="6094414"/>
                <a:ext cx="152400" cy="3175"/>
              </a:xfrm>
              <a:prstGeom prst="line">
                <a:avLst/>
              </a:prstGeom>
              <a:noFill/>
              <a:ln w="9525" algn="ctr">
                <a:solidFill>
                  <a:sysClr val="windowText" lastClr="000000"/>
                </a:solidFill>
                <a:round/>
                <a:headEnd/>
                <a:tailEnd/>
              </a:ln>
            </p:spPr>
          </p:cxnSp>
          <p:sp>
            <p:nvSpPr>
              <p:cNvPr id="140" name="TextBox 42"/>
              <p:cNvSpPr txBox="1">
                <a:spLocks noChangeArrowheads="1"/>
              </p:cNvSpPr>
              <p:nvPr/>
            </p:nvSpPr>
            <p:spPr bwMode="auto">
              <a:xfrm>
                <a:off x="3089702" y="5910264"/>
                <a:ext cx="415498"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pitchFamily="34" charset="0"/>
                    <a:cs typeface="Arial" pitchFamily="34" charset="0"/>
                  </a:rPr>
                  <a:t>…</a:t>
                </a:r>
              </a:p>
            </p:txBody>
          </p:sp>
        </p:grpSp>
        <p:cxnSp>
          <p:nvCxnSpPr>
            <p:cNvPr id="129" name="Straight Arrow Connector 60"/>
            <p:cNvCxnSpPr>
              <a:cxnSpLocks noChangeShapeType="1"/>
            </p:cNvCxnSpPr>
            <p:nvPr/>
          </p:nvCxnSpPr>
          <p:spPr bwMode="auto">
            <a:xfrm rot="5400000">
              <a:off x="1866106" y="4914106"/>
              <a:ext cx="685800" cy="1587"/>
            </a:xfrm>
            <a:prstGeom prst="straightConnector1">
              <a:avLst/>
            </a:prstGeom>
            <a:noFill/>
            <a:ln w="9525" algn="ctr">
              <a:solidFill>
                <a:sysClr val="windowText" lastClr="000000"/>
              </a:solidFill>
              <a:round/>
              <a:headEnd/>
              <a:tailEnd type="triangle" w="med" len="med"/>
            </a:ln>
          </p:spPr>
        </p:cxnSp>
        <p:cxnSp>
          <p:nvCxnSpPr>
            <p:cNvPr id="130" name="Straight Arrow Connector 64"/>
            <p:cNvCxnSpPr>
              <a:cxnSpLocks noChangeShapeType="1"/>
            </p:cNvCxnSpPr>
            <p:nvPr/>
          </p:nvCxnSpPr>
          <p:spPr bwMode="auto">
            <a:xfrm rot="5400000" flipH="1" flipV="1">
              <a:off x="1713706" y="4914106"/>
              <a:ext cx="685800" cy="1587"/>
            </a:xfrm>
            <a:prstGeom prst="straightConnector1">
              <a:avLst/>
            </a:prstGeom>
            <a:noFill/>
            <a:ln w="9525" algn="ctr">
              <a:solidFill>
                <a:sysClr val="windowText" lastClr="000000"/>
              </a:solidFill>
              <a:round/>
              <a:headEnd/>
              <a:tailEnd type="triangle" w="med" len="med"/>
            </a:ln>
          </p:spPr>
        </p:cxnSp>
      </p:grpSp>
      <p:grpSp>
        <p:nvGrpSpPr>
          <p:cNvPr id="141" name="Group 140"/>
          <p:cNvGrpSpPr/>
          <p:nvPr/>
        </p:nvGrpSpPr>
        <p:grpSpPr>
          <a:xfrm>
            <a:off x="6249516" y="3425926"/>
            <a:ext cx="1676400" cy="1707596"/>
            <a:chOff x="1828800" y="4572000"/>
            <a:chExt cx="1676400" cy="1707596"/>
          </a:xfrm>
        </p:grpSpPr>
        <p:grpSp>
          <p:nvGrpSpPr>
            <p:cNvPr id="142" name="Group 80"/>
            <p:cNvGrpSpPr/>
            <p:nvPr/>
          </p:nvGrpSpPr>
          <p:grpSpPr>
            <a:xfrm>
              <a:off x="1828800" y="5257800"/>
              <a:ext cx="1676400" cy="1021796"/>
              <a:chOff x="1828800" y="5257800"/>
              <a:chExt cx="1676400" cy="1021796"/>
            </a:xfrm>
          </p:grpSpPr>
          <p:sp>
            <p:nvSpPr>
              <p:cNvPr id="145" name="Rectangle 6"/>
              <p:cNvSpPr>
                <a:spLocks noChangeArrowheads="1"/>
              </p:cNvSpPr>
              <p:nvPr/>
            </p:nvSpPr>
            <p:spPr bwMode="auto">
              <a:xfrm>
                <a:off x="1828800" y="52578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46" name="Rectangle 4"/>
              <p:cNvSpPr>
                <a:spLocks noChangeArrowheads="1"/>
              </p:cNvSpPr>
              <p:nvPr/>
            </p:nvSpPr>
            <p:spPr bwMode="auto">
              <a:xfrm>
                <a:off x="1828800" y="5257800"/>
                <a:ext cx="16764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HDFS datanode</a:t>
                </a:r>
              </a:p>
            </p:txBody>
          </p:sp>
          <p:sp>
            <p:nvSpPr>
              <p:cNvPr id="147" name="Rectangle 35"/>
              <p:cNvSpPr>
                <a:spLocks noChangeArrowheads="1"/>
              </p:cNvSpPr>
              <p:nvPr/>
            </p:nvSpPr>
            <p:spPr bwMode="auto">
              <a:xfrm>
                <a:off x="1828800" y="55626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148" name="Flowchart: Magnetic Disk 36"/>
              <p:cNvSpPr>
                <a:spLocks noChangeArrowheads="1"/>
              </p:cNvSpPr>
              <p:nvPr/>
            </p:nvSpPr>
            <p:spPr bwMode="auto">
              <a:xfrm>
                <a:off x="2099102" y="59436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49" name="Flowchart: Magnetic Disk 37"/>
              <p:cNvSpPr>
                <a:spLocks noChangeArrowheads="1"/>
              </p:cNvSpPr>
              <p:nvPr/>
            </p:nvSpPr>
            <p:spPr bwMode="auto">
              <a:xfrm>
                <a:off x="2632502" y="59436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150" name="Straight Connector 38"/>
              <p:cNvCxnSpPr>
                <a:cxnSpLocks noChangeShapeType="1"/>
              </p:cNvCxnSpPr>
              <p:nvPr/>
            </p:nvCxnSpPr>
            <p:spPr bwMode="auto">
              <a:xfrm rot="5400000">
                <a:off x="1832403" y="5981701"/>
                <a:ext cx="228600" cy="3175"/>
              </a:xfrm>
              <a:prstGeom prst="line">
                <a:avLst/>
              </a:prstGeom>
              <a:noFill/>
              <a:ln w="9525" algn="ctr">
                <a:solidFill>
                  <a:sysClr val="windowText" lastClr="000000"/>
                </a:solidFill>
                <a:round/>
                <a:headEnd/>
                <a:tailEnd/>
              </a:ln>
            </p:spPr>
          </p:cxnSp>
          <p:cxnSp>
            <p:nvCxnSpPr>
              <p:cNvPr id="151" name="Straight Connector 39"/>
              <p:cNvCxnSpPr>
                <a:cxnSpLocks noChangeShapeType="1"/>
                <a:endCxn id="148" idx="2"/>
              </p:cNvCxnSpPr>
              <p:nvPr/>
            </p:nvCxnSpPr>
            <p:spPr bwMode="auto">
              <a:xfrm>
                <a:off x="1946702" y="6096001"/>
                <a:ext cx="152400" cy="1588"/>
              </a:xfrm>
              <a:prstGeom prst="line">
                <a:avLst/>
              </a:prstGeom>
              <a:noFill/>
              <a:ln w="9525" algn="ctr">
                <a:solidFill>
                  <a:sysClr val="windowText" lastClr="000000"/>
                </a:solidFill>
                <a:round/>
                <a:headEnd/>
                <a:tailEnd/>
              </a:ln>
            </p:spPr>
          </p:cxnSp>
          <p:cxnSp>
            <p:nvCxnSpPr>
              <p:cNvPr id="152" name="Straight Connector 40"/>
              <p:cNvCxnSpPr>
                <a:cxnSpLocks noChangeShapeType="1"/>
              </p:cNvCxnSpPr>
              <p:nvPr/>
            </p:nvCxnSpPr>
            <p:spPr bwMode="auto">
              <a:xfrm rot="5400000">
                <a:off x="2365803" y="5980113"/>
                <a:ext cx="228600" cy="3175"/>
              </a:xfrm>
              <a:prstGeom prst="line">
                <a:avLst/>
              </a:prstGeom>
              <a:noFill/>
              <a:ln w="9525" algn="ctr">
                <a:solidFill>
                  <a:sysClr val="windowText" lastClr="000000"/>
                </a:solidFill>
                <a:round/>
                <a:headEnd/>
                <a:tailEnd/>
              </a:ln>
            </p:spPr>
          </p:cxnSp>
          <p:cxnSp>
            <p:nvCxnSpPr>
              <p:cNvPr id="153" name="Straight Connector 41"/>
              <p:cNvCxnSpPr>
                <a:cxnSpLocks noChangeShapeType="1"/>
              </p:cNvCxnSpPr>
              <p:nvPr/>
            </p:nvCxnSpPr>
            <p:spPr bwMode="auto">
              <a:xfrm>
                <a:off x="2480102" y="6094414"/>
                <a:ext cx="152400" cy="3175"/>
              </a:xfrm>
              <a:prstGeom prst="line">
                <a:avLst/>
              </a:prstGeom>
              <a:noFill/>
              <a:ln w="9525" algn="ctr">
                <a:solidFill>
                  <a:sysClr val="windowText" lastClr="000000"/>
                </a:solidFill>
                <a:round/>
                <a:headEnd/>
                <a:tailEnd/>
              </a:ln>
            </p:spPr>
          </p:cxnSp>
          <p:sp>
            <p:nvSpPr>
              <p:cNvPr id="154" name="TextBox 42"/>
              <p:cNvSpPr txBox="1">
                <a:spLocks noChangeArrowheads="1"/>
              </p:cNvSpPr>
              <p:nvPr/>
            </p:nvSpPr>
            <p:spPr bwMode="auto">
              <a:xfrm>
                <a:off x="3089702" y="5910264"/>
                <a:ext cx="415498"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pitchFamily="34" charset="0"/>
                    <a:cs typeface="Arial" pitchFamily="34" charset="0"/>
                  </a:rPr>
                  <a:t>…</a:t>
                </a:r>
              </a:p>
            </p:txBody>
          </p:sp>
        </p:grpSp>
        <p:cxnSp>
          <p:nvCxnSpPr>
            <p:cNvPr id="143" name="Straight Arrow Connector 60"/>
            <p:cNvCxnSpPr>
              <a:cxnSpLocks noChangeShapeType="1"/>
            </p:cNvCxnSpPr>
            <p:nvPr/>
          </p:nvCxnSpPr>
          <p:spPr bwMode="auto">
            <a:xfrm rot="5400000">
              <a:off x="1866106" y="4914106"/>
              <a:ext cx="685800" cy="1587"/>
            </a:xfrm>
            <a:prstGeom prst="straightConnector1">
              <a:avLst/>
            </a:prstGeom>
            <a:noFill/>
            <a:ln w="9525" algn="ctr">
              <a:solidFill>
                <a:sysClr val="windowText" lastClr="000000"/>
              </a:solidFill>
              <a:round/>
              <a:headEnd/>
              <a:tailEnd type="triangle" w="med" len="med"/>
            </a:ln>
          </p:spPr>
        </p:cxnSp>
        <p:cxnSp>
          <p:nvCxnSpPr>
            <p:cNvPr id="144" name="Straight Arrow Connector 64"/>
            <p:cNvCxnSpPr>
              <a:cxnSpLocks noChangeShapeType="1"/>
            </p:cNvCxnSpPr>
            <p:nvPr/>
          </p:nvCxnSpPr>
          <p:spPr bwMode="auto">
            <a:xfrm rot="5400000" flipH="1" flipV="1">
              <a:off x="1713706" y="4914106"/>
              <a:ext cx="685800" cy="1587"/>
            </a:xfrm>
            <a:prstGeom prst="straightConnector1">
              <a:avLst/>
            </a:prstGeom>
            <a:noFill/>
            <a:ln w="9525" algn="ctr">
              <a:solidFill>
                <a:sysClr val="windowText" lastClr="000000"/>
              </a:solidFill>
              <a:round/>
              <a:headEnd/>
              <a:tailEnd type="triangle" w="med" len="med"/>
            </a:ln>
          </p:spPr>
        </p:cxnSp>
      </p:grpSp>
      <p:sp>
        <p:nvSpPr>
          <p:cNvPr id="155" name="TextBox 9"/>
          <p:cNvSpPr txBox="1">
            <a:spLocks noChangeArrowheads="1"/>
          </p:cNvSpPr>
          <p:nvPr/>
        </p:nvSpPr>
        <p:spPr bwMode="auto">
          <a:xfrm>
            <a:off x="4420716" y="2203551"/>
            <a:ext cx="1266825" cy="277813"/>
          </a:xfrm>
          <a:prstGeom prst="rect">
            <a:avLst/>
          </a:prstGeom>
          <a:noFill/>
          <a:ln w="9525">
            <a:noFill/>
            <a:miter lim="800000"/>
            <a:headEnd/>
            <a:tailEnd/>
          </a:ln>
        </p:spPr>
        <p:txBody>
          <a:bodyPr wrap="none">
            <a:spAutoFit/>
          </a:bodyPr>
          <a:lstStyle/>
          <a:p>
            <a:r>
              <a:rPr lang="en-US" sz="1200" b="0" dirty="0">
                <a:solidFill>
                  <a:schemeClr val="bg1"/>
                </a:solidFill>
                <a:latin typeface="Arial" pitchFamily="34" charset="0"/>
                <a:cs typeface="Arial" pitchFamily="34" charset="0"/>
              </a:rPr>
              <a:t>File namespace</a:t>
            </a:r>
            <a:endParaRPr lang="en-US" sz="1400" b="0" dirty="0">
              <a:solidFill>
                <a:schemeClr val="bg1"/>
              </a:solidFill>
              <a:latin typeface="Arial" pitchFamily="34" charset="0"/>
              <a:cs typeface="Arial" pitchFamily="34" charset="0"/>
            </a:endParaRPr>
          </a:p>
        </p:txBody>
      </p:sp>
      <p:sp>
        <p:nvSpPr>
          <p:cNvPr id="156" name="TextBox 10"/>
          <p:cNvSpPr txBox="1">
            <a:spLocks noChangeArrowheads="1"/>
          </p:cNvSpPr>
          <p:nvPr/>
        </p:nvSpPr>
        <p:spPr bwMode="auto">
          <a:xfrm>
            <a:off x="6049491" y="2006701"/>
            <a:ext cx="704850" cy="276225"/>
          </a:xfrm>
          <a:prstGeom prst="rect">
            <a:avLst/>
          </a:prstGeom>
          <a:noFill/>
          <a:ln w="9525">
            <a:noFill/>
            <a:miter lim="800000"/>
            <a:headEnd/>
            <a:tailEnd/>
          </a:ln>
        </p:spPr>
        <p:txBody>
          <a:bodyPr wrap="none">
            <a:spAutoFit/>
          </a:bodyPr>
          <a:lstStyle/>
          <a:p>
            <a:r>
              <a:rPr lang="en-US" sz="1200" b="0" dirty="0">
                <a:solidFill>
                  <a:schemeClr val="bg1"/>
                </a:solidFill>
                <a:latin typeface="Arial" pitchFamily="34" charset="0"/>
                <a:cs typeface="Arial" pitchFamily="34" charset="0"/>
              </a:rPr>
              <a:t>/</a:t>
            </a:r>
            <a:r>
              <a:rPr lang="en-US" sz="1200" b="0" dirty="0" err="1">
                <a:solidFill>
                  <a:schemeClr val="bg1"/>
                </a:solidFill>
                <a:latin typeface="Arial" pitchFamily="34" charset="0"/>
                <a:cs typeface="Arial" pitchFamily="34" charset="0"/>
              </a:rPr>
              <a:t>foo</a:t>
            </a:r>
            <a:r>
              <a:rPr lang="en-US" sz="1200" b="0" dirty="0">
                <a:solidFill>
                  <a:schemeClr val="bg1"/>
                </a:solidFill>
                <a:latin typeface="Arial" pitchFamily="34" charset="0"/>
                <a:cs typeface="Arial" pitchFamily="34" charset="0"/>
              </a:rPr>
              <a:t>/bar</a:t>
            </a:r>
            <a:endParaRPr lang="en-US" sz="1400" b="0" dirty="0">
              <a:solidFill>
                <a:schemeClr val="bg1"/>
              </a:solidFill>
              <a:latin typeface="Arial" pitchFamily="34" charset="0"/>
              <a:cs typeface="Arial" pitchFamily="34" charset="0"/>
            </a:endParaRPr>
          </a:p>
        </p:txBody>
      </p:sp>
      <p:cxnSp>
        <p:nvCxnSpPr>
          <p:cNvPr id="157" name="Straight Connector 11"/>
          <p:cNvCxnSpPr>
            <a:cxnSpLocks noChangeShapeType="1"/>
          </p:cNvCxnSpPr>
          <p:nvPr/>
        </p:nvCxnSpPr>
        <p:spPr bwMode="auto">
          <a:xfrm rot="5400000">
            <a:off x="4722342" y="2484538"/>
            <a:ext cx="411162" cy="404813"/>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58" name="Straight Connector 12"/>
          <p:cNvCxnSpPr>
            <a:cxnSpLocks noChangeShapeType="1"/>
          </p:cNvCxnSpPr>
          <p:nvPr/>
        </p:nvCxnSpPr>
        <p:spPr bwMode="auto">
          <a:xfrm rot="16200000" flipH="1">
            <a:off x="5135092" y="2470251"/>
            <a:ext cx="258762" cy="280987"/>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59" name="Straight Connector 13"/>
          <p:cNvCxnSpPr>
            <a:cxnSpLocks noChangeShapeType="1"/>
          </p:cNvCxnSpPr>
          <p:nvPr/>
        </p:nvCxnSpPr>
        <p:spPr bwMode="auto">
          <a:xfrm rot="16200000" flipH="1">
            <a:off x="5068416" y="3083026"/>
            <a:ext cx="228600" cy="0"/>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60" name="Straight Connector 14"/>
          <p:cNvCxnSpPr>
            <a:cxnSpLocks noChangeShapeType="1"/>
          </p:cNvCxnSpPr>
          <p:nvPr/>
        </p:nvCxnSpPr>
        <p:spPr bwMode="auto">
          <a:xfrm rot="10800000" flipV="1">
            <a:off x="4954116" y="2968726"/>
            <a:ext cx="228600" cy="228600"/>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61" name="Straight Connector 15"/>
          <p:cNvCxnSpPr>
            <a:cxnSpLocks noChangeShapeType="1"/>
          </p:cNvCxnSpPr>
          <p:nvPr/>
        </p:nvCxnSpPr>
        <p:spPr bwMode="auto">
          <a:xfrm rot="16200000" flipH="1">
            <a:off x="5014441" y="2600426"/>
            <a:ext cx="228600" cy="0"/>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62" name="Straight Connector 16"/>
          <p:cNvCxnSpPr>
            <a:cxnSpLocks noChangeShapeType="1"/>
          </p:cNvCxnSpPr>
          <p:nvPr/>
        </p:nvCxnSpPr>
        <p:spPr bwMode="auto">
          <a:xfrm rot="16200000" flipH="1">
            <a:off x="4804891" y="2824264"/>
            <a:ext cx="228600" cy="0"/>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sp>
        <p:nvSpPr>
          <p:cNvPr id="163" name="Rectangle 21"/>
          <p:cNvSpPr>
            <a:spLocks noChangeArrowheads="1"/>
          </p:cNvSpPr>
          <p:nvPr/>
        </p:nvSpPr>
        <p:spPr bwMode="auto">
          <a:xfrm>
            <a:off x="6173316" y="2282926"/>
            <a:ext cx="838200" cy="228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block 3df2</a:t>
            </a:r>
          </a:p>
        </p:txBody>
      </p:sp>
      <p:cxnSp>
        <p:nvCxnSpPr>
          <p:cNvPr id="164" name="Straight Connector 26"/>
          <p:cNvCxnSpPr>
            <a:cxnSpLocks noChangeShapeType="1"/>
          </p:cNvCxnSpPr>
          <p:nvPr/>
        </p:nvCxnSpPr>
        <p:spPr bwMode="auto">
          <a:xfrm>
            <a:off x="4914429" y="2709964"/>
            <a:ext cx="533400" cy="487362"/>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65" name="Shape 29"/>
          <p:cNvCxnSpPr>
            <a:cxnSpLocks noChangeShapeType="1"/>
            <a:endCxn id="156" idx="1"/>
          </p:cNvCxnSpPr>
          <p:nvPr/>
        </p:nvCxnSpPr>
        <p:spPr bwMode="auto">
          <a:xfrm flipV="1">
            <a:off x="5458941" y="2144814"/>
            <a:ext cx="590550" cy="1014412"/>
          </a:xfrm>
          <a:prstGeom prst="curvedConnector3">
            <a:avLst>
              <a:gd name="adj1" fmla="val 50000"/>
            </a:avLst>
          </a:prstGeom>
          <a:noFill/>
          <a:ln w="9525" algn="ctr">
            <a:solidFill>
              <a:sysClr val="windowText" lastClr="000000"/>
            </a:solidFill>
            <a:round/>
            <a:headEnd/>
            <a:tailEnd type="triangle" w="sm" len="sm"/>
          </a:ln>
        </p:spPr>
      </p:cxnSp>
      <p:sp>
        <p:nvSpPr>
          <p:cNvPr id="166" name="Rectangle 4"/>
          <p:cNvSpPr>
            <a:spLocks noChangeArrowheads="1"/>
          </p:cNvSpPr>
          <p:nvPr/>
        </p:nvSpPr>
        <p:spPr bwMode="auto">
          <a:xfrm>
            <a:off x="961236" y="1978126"/>
            <a:ext cx="109728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Application</a:t>
            </a:r>
          </a:p>
        </p:txBody>
      </p:sp>
      <p:sp>
        <p:nvSpPr>
          <p:cNvPr id="167" name="Rectangle 35"/>
          <p:cNvSpPr>
            <a:spLocks noChangeArrowheads="1"/>
          </p:cNvSpPr>
          <p:nvPr/>
        </p:nvSpPr>
        <p:spPr bwMode="auto">
          <a:xfrm>
            <a:off x="961236" y="2282926"/>
            <a:ext cx="109728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HDFS Client</a:t>
            </a:r>
          </a:p>
        </p:txBody>
      </p:sp>
      <p:sp>
        <p:nvSpPr>
          <p:cNvPr id="168" name="Rectangle 21"/>
          <p:cNvSpPr>
            <a:spLocks noChangeArrowheads="1"/>
          </p:cNvSpPr>
          <p:nvPr/>
        </p:nvSpPr>
        <p:spPr bwMode="auto">
          <a:xfrm>
            <a:off x="6173316" y="2511526"/>
            <a:ext cx="838200" cy="228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69" name="Rectangle 21"/>
          <p:cNvSpPr>
            <a:spLocks noChangeArrowheads="1"/>
          </p:cNvSpPr>
          <p:nvPr/>
        </p:nvSpPr>
        <p:spPr bwMode="auto">
          <a:xfrm>
            <a:off x="6173316" y="2740126"/>
            <a:ext cx="838200" cy="228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70" name="Rectangle 21"/>
          <p:cNvSpPr>
            <a:spLocks noChangeArrowheads="1"/>
          </p:cNvSpPr>
          <p:nvPr/>
        </p:nvSpPr>
        <p:spPr bwMode="auto">
          <a:xfrm>
            <a:off x="6173316" y="2968726"/>
            <a:ext cx="838200" cy="228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71" name="Title 170"/>
          <p:cNvSpPr>
            <a:spLocks noGrp="1"/>
          </p:cNvSpPr>
          <p:nvPr>
            <p:ph type="title"/>
          </p:nvPr>
        </p:nvSpPr>
        <p:spPr/>
        <p:txBody>
          <a:bodyPr/>
          <a:lstStyle/>
          <a:p>
            <a:r>
              <a:rPr lang="en-US" dirty="0"/>
              <a:t>HDFS Architecture</a:t>
            </a:r>
          </a:p>
        </p:txBody>
      </p:sp>
      <p:sp>
        <p:nvSpPr>
          <p:cNvPr id="2" name="Slide Number Placeholder 1"/>
          <p:cNvSpPr>
            <a:spLocks noGrp="1"/>
          </p:cNvSpPr>
          <p:nvPr>
            <p:ph type="sldNum" sz="quarter" idx="10"/>
          </p:nvPr>
        </p:nvSpPr>
        <p:spPr/>
        <p:txBody>
          <a:bodyPr/>
          <a:lstStyle/>
          <a:p>
            <a:fld id="{95C605C4-1F5B-4B2B-8458-3FC432AF1FAC}" type="slidenum">
              <a:rPr lang="en-US" smtClean="0"/>
              <a:t>47</a:t>
            </a:fld>
            <a:endParaRPr lang="en-US"/>
          </a:p>
        </p:txBody>
      </p:sp>
      <p:sp>
        <p:nvSpPr>
          <p:cNvPr id="63" name="Rectangle 2">
            <a:extLst>
              <a:ext uri="{FF2B5EF4-FFF2-40B4-BE49-F238E27FC236}">
                <a16:creationId xmlns:a16="http://schemas.microsoft.com/office/drawing/2014/main" id="{6AF61DDD-2A1E-E442-BEED-14B714A82EFA}"/>
              </a:ext>
            </a:extLst>
          </p:cNvPr>
          <p:cNvSpPr txBox="1">
            <a:spLocks noChangeArrowheads="1"/>
          </p:cNvSpPr>
          <p:nvPr/>
        </p:nvSpPr>
        <p:spPr>
          <a:xfrm>
            <a:off x="304800" y="5316538"/>
            <a:ext cx="8763000" cy="1250950"/>
          </a:xfrm>
          <a:prstGeom prst="rect">
            <a:avLst/>
          </a:prstGeom>
        </p:spPr>
        <p:txBody>
          <a:bodyPr>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GB" b="1" kern="0" dirty="0"/>
              <a:t>Q</a:t>
            </a:r>
            <a:r>
              <a:rPr lang="en-GB" b="0" kern="0" dirty="0"/>
              <a:t>: How to perform replication when writing data? </a:t>
            </a:r>
          </a:p>
        </p:txBody>
      </p:sp>
      <p:sp>
        <p:nvSpPr>
          <p:cNvPr id="3" name="TextBox 2">
            <a:extLst>
              <a:ext uri="{FF2B5EF4-FFF2-40B4-BE49-F238E27FC236}">
                <a16:creationId xmlns:a16="http://schemas.microsoft.com/office/drawing/2014/main" id="{7567794E-CA08-5543-8700-0E5E5CCA4DD3}"/>
              </a:ext>
            </a:extLst>
          </p:cNvPr>
          <p:cNvSpPr txBox="1"/>
          <p:nvPr/>
        </p:nvSpPr>
        <p:spPr>
          <a:xfrm>
            <a:off x="7180218" y="3218136"/>
            <a:ext cx="1892073" cy="830997"/>
          </a:xfrm>
          <a:prstGeom prst="rect">
            <a:avLst/>
          </a:prstGeom>
          <a:noFill/>
        </p:spPr>
        <p:txBody>
          <a:bodyPr wrap="square" rtlCol="0">
            <a:spAutoFit/>
          </a:bodyPr>
          <a:lstStyle/>
          <a:p>
            <a:r>
              <a:rPr lang="en-US" b="0" dirty="0">
                <a:solidFill>
                  <a:srgbClr val="002060"/>
                </a:solidFill>
              </a:rPr>
              <a:t>Health monitoring, heartbeat, replication, etc.</a:t>
            </a:r>
          </a:p>
        </p:txBody>
      </p:sp>
      <p:sp>
        <p:nvSpPr>
          <p:cNvPr id="65" name="TextBox 64">
            <a:extLst>
              <a:ext uri="{FF2B5EF4-FFF2-40B4-BE49-F238E27FC236}">
                <a16:creationId xmlns:a16="http://schemas.microsoft.com/office/drawing/2014/main" id="{F0554B49-C581-9947-83D2-103E5D590701}"/>
              </a:ext>
            </a:extLst>
          </p:cNvPr>
          <p:cNvSpPr txBox="1"/>
          <p:nvPr/>
        </p:nvSpPr>
        <p:spPr>
          <a:xfrm>
            <a:off x="2253535" y="1732064"/>
            <a:ext cx="1633781" cy="583029"/>
          </a:xfrm>
          <a:prstGeom prst="rect">
            <a:avLst/>
          </a:prstGeom>
          <a:noFill/>
        </p:spPr>
        <p:txBody>
          <a:bodyPr wrap="square" rtlCol="0">
            <a:spAutoFit/>
          </a:bodyPr>
          <a:lstStyle/>
          <a:p>
            <a:r>
              <a:rPr lang="en-US" b="0" dirty="0">
                <a:solidFill>
                  <a:srgbClr val="002060"/>
                </a:solidFill>
              </a:rPr>
              <a:t>1. Send request to read data</a:t>
            </a:r>
          </a:p>
        </p:txBody>
      </p:sp>
      <p:sp>
        <p:nvSpPr>
          <p:cNvPr id="66" name="TextBox 65">
            <a:extLst>
              <a:ext uri="{FF2B5EF4-FFF2-40B4-BE49-F238E27FC236}">
                <a16:creationId xmlns:a16="http://schemas.microsoft.com/office/drawing/2014/main" id="{C453E443-41DD-014C-9981-2F18190C092E}"/>
              </a:ext>
            </a:extLst>
          </p:cNvPr>
          <p:cNvSpPr txBox="1"/>
          <p:nvPr/>
        </p:nvSpPr>
        <p:spPr>
          <a:xfrm>
            <a:off x="1992644" y="2577507"/>
            <a:ext cx="2204235" cy="1323439"/>
          </a:xfrm>
          <a:prstGeom prst="rect">
            <a:avLst/>
          </a:prstGeom>
          <a:noFill/>
        </p:spPr>
        <p:txBody>
          <a:bodyPr wrap="square" rtlCol="0">
            <a:spAutoFit/>
          </a:bodyPr>
          <a:lstStyle/>
          <a:p>
            <a:r>
              <a:rPr lang="en-US" b="0" dirty="0">
                <a:solidFill>
                  <a:srgbClr val="002060"/>
                </a:solidFill>
              </a:rPr>
              <a:t>2. </a:t>
            </a:r>
            <a:r>
              <a:rPr lang="en-US" b="0" dirty="0" err="1">
                <a:solidFill>
                  <a:srgbClr val="002060"/>
                </a:solidFill>
              </a:rPr>
              <a:t>Namenode</a:t>
            </a:r>
            <a:r>
              <a:rPr lang="en-US" b="0" dirty="0">
                <a:solidFill>
                  <a:srgbClr val="002060"/>
                </a:solidFill>
              </a:rPr>
              <a:t> searches file namespace, and directs request to </a:t>
            </a:r>
            <a:r>
              <a:rPr lang="en-US" b="0" dirty="0" err="1">
                <a:solidFill>
                  <a:srgbClr val="002060"/>
                </a:solidFill>
              </a:rPr>
              <a:t>datanode</a:t>
            </a:r>
            <a:endParaRPr lang="en-US" b="0" dirty="0">
              <a:solidFill>
                <a:srgbClr val="002060"/>
              </a:solidFill>
            </a:endParaRPr>
          </a:p>
        </p:txBody>
      </p:sp>
      <p:sp>
        <p:nvSpPr>
          <p:cNvPr id="67" name="TextBox 66">
            <a:extLst>
              <a:ext uri="{FF2B5EF4-FFF2-40B4-BE49-F238E27FC236}">
                <a16:creationId xmlns:a16="http://schemas.microsoft.com/office/drawing/2014/main" id="{FFF865C3-E0B0-B342-99F9-0E9A6FA6C72F}"/>
              </a:ext>
            </a:extLst>
          </p:cNvPr>
          <p:cNvSpPr txBox="1"/>
          <p:nvPr/>
        </p:nvSpPr>
        <p:spPr>
          <a:xfrm>
            <a:off x="333829" y="4397148"/>
            <a:ext cx="3688638" cy="584775"/>
          </a:xfrm>
          <a:prstGeom prst="rect">
            <a:avLst/>
          </a:prstGeom>
          <a:noFill/>
        </p:spPr>
        <p:txBody>
          <a:bodyPr wrap="square" rtlCol="0">
            <a:spAutoFit/>
          </a:bodyPr>
          <a:lstStyle/>
          <a:p>
            <a:r>
              <a:rPr lang="en-US" b="0" dirty="0">
                <a:solidFill>
                  <a:srgbClr val="002060"/>
                </a:solidFill>
              </a:rPr>
              <a:t>3. Client communicates with </a:t>
            </a:r>
            <a:r>
              <a:rPr lang="en-US" b="0" dirty="0" err="1">
                <a:solidFill>
                  <a:srgbClr val="002060"/>
                </a:solidFill>
              </a:rPr>
              <a:t>datanode</a:t>
            </a:r>
            <a:r>
              <a:rPr lang="en-US" b="0" dirty="0">
                <a:solidFill>
                  <a:srgbClr val="002060"/>
                </a:solidFill>
              </a:rPr>
              <a:t> to request and receive each file block</a:t>
            </a:r>
          </a:p>
        </p:txBody>
      </p:sp>
    </p:spTree>
    <p:extLst>
      <p:ext uri="{BB962C8B-B14F-4D97-AF65-F5344CB8AC3E}">
        <p14:creationId xmlns:p14="http://schemas.microsoft.com/office/powerpoint/2010/main" val="18123042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3"/>
          <p:cNvSpPr txBox="1">
            <a:spLocks noChangeArrowheads="1"/>
          </p:cNvSpPr>
          <p:nvPr/>
        </p:nvSpPr>
        <p:spPr bwMode="auto">
          <a:xfrm>
            <a:off x="0" y="6611938"/>
            <a:ext cx="2741456" cy="246221"/>
          </a:xfrm>
          <a:prstGeom prst="rect">
            <a:avLst/>
          </a:prstGeom>
          <a:noFill/>
          <a:ln w="9525">
            <a:noFill/>
            <a:miter lim="800000"/>
            <a:headEnd/>
            <a:tailEnd/>
          </a:ln>
        </p:spPr>
        <p:txBody>
          <a:bodyPr wrap="none">
            <a:spAutoFit/>
          </a:bodyPr>
          <a:lstStyle/>
          <a:p>
            <a:r>
              <a:rPr lang="en-US" sz="1000" b="0" dirty="0">
                <a:solidFill>
                  <a:schemeClr val="bg1"/>
                </a:solidFill>
              </a:rPr>
              <a:t>Adapted from (</a:t>
            </a:r>
            <a:r>
              <a:rPr lang="en-US" sz="1000" b="0" dirty="0" err="1">
                <a:solidFill>
                  <a:schemeClr val="bg1"/>
                </a:solidFill>
              </a:rPr>
              <a:t>Ghemawat</a:t>
            </a:r>
            <a:r>
              <a:rPr lang="en-US" sz="1000" b="0" dirty="0">
                <a:solidFill>
                  <a:schemeClr val="bg1"/>
                </a:solidFill>
              </a:rPr>
              <a:t> et al., SOSP 2003)</a:t>
            </a:r>
          </a:p>
        </p:txBody>
      </p:sp>
      <p:sp>
        <p:nvSpPr>
          <p:cNvPr id="113" name="Rectangle 6"/>
          <p:cNvSpPr>
            <a:spLocks noChangeArrowheads="1"/>
          </p:cNvSpPr>
          <p:nvPr/>
        </p:nvSpPr>
        <p:spPr bwMode="auto">
          <a:xfrm>
            <a:off x="932207" y="2057400"/>
            <a:ext cx="109728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114" name="Straight Arrow Connector 53"/>
          <p:cNvCxnSpPr>
            <a:cxnSpLocks noChangeShapeType="1"/>
          </p:cNvCxnSpPr>
          <p:nvPr/>
        </p:nvCxnSpPr>
        <p:spPr bwMode="auto">
          <a:xfrm>
            <a:off x="2029487" y="2438400"/>
            <a:ext cx="2057400" cy="1588"/>
          </a:xfrm>
          <a:prstGeom prst="straightConnector1">
            <a:avLst/>
          </a:prstGeom>
          <a:noFill/>
          <a:ln w="9525" algn="ctr">
            <a:solidFill>
              <a:sysClr val="windowText" lastClr="000000"/>
            </a:solidFill>
            <a:round/>
            <a:headEnd/>
            <a:tailEnd type="triangle" w="med" len="med"/>
          </a:ln>
        </p:spPr>
      </p:cxnSp>
      <p:cxnSp>
        <p:nvCxnSpPr>
          <p:cNvPr id="115" name="Straight Arrow Connector 55"/>
          <p:cNvCxnSpPr>
            <a:cxnSpLocks noChangeShapeType="1"/>
          </p:cNvCxnSpPr>
          <p:nvPr/>
        </p:nvCxnSpPr>
        <p:spPr bwMode="auto">
          <a:xfrm rot="10800000">
            <a:off x="2029487" y="2590800"/>
            <a:ext cx="2057400" cy="1588"/>
          </a:xfrm>
          <a:prstGeom prst="straightConnector1">
            <a:avLst/>
          </a:prstGeom>
          <a:noFill/>
          <a:ln w="9525" algn="ctr">
            <a:solidFill>
              <a:sysClr val="windowText" lastClr="000000"/>
            </a:solidFill>
            <a:round/>
            <a:headEnd/>
            <a:tailEnd type="triangle" w="med" len="med"/>
          </a:ln>
        </p:spPr>
      </p:cxnSp>
      <p:sp>
        <p:nvSpPr>
          <p:cNvPr id="116" name="TextBox 58"/>
          <p:cNvSpPr txBox="1">
            <a:spLocks noChangeArrowheads="1"/>
          </p:cNvSpPr>
          <p:nvPr/>
        </p:nvSpPr>
        <p:spPr bwMode="auto">
          <a:xfrm>
            <a:off x="2397001" y="2209800"/>
            <a:ext cx="1406154"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(file name, block id)</a:t>
            </a:r>
          </a:p>
        </p:txBody>
      </p:sp>
      <p:sp>
        <p:nvSpPr>
          <p:cNvPr id="117" name="TextBox 59"/>
          <p:cNvSpPr txBox="1">
            <a:spLocks noChangeArrowheads="1"/>
          </p:cNvSpPr>
          <p:nvPr/>
        </p:nvSpPr>
        <p:spPr bwMode="auto">
          <a:xfrm>
            <a:off x="2244601" y="2590800"/>
            <a:ext cx="1689886"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(block id, block location)</a:t>
            </a:r>
          </a:p>
        </p:txBody>
      </p:sp>
      <p:sp>
        <p:nvSpPr>
          <p:cNvPr id="118" name="TextBox 69"/>
          <p:cNvSpPr txBox="1">
            <a:spLocks noChangeArrowheads="1"/>
          </p:cNvSpPr>
          <p:nvPr/>
        </p:nvSpPr>
        <p:spPr bwMode="auto">
          <a:xfrm>
            <a:off x="4429787" y="3505200"/>
            <a:ext cx="1680268"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instructions to datanode</a:t>
            </a:r>
          </a:p>
        </p:txBody>
      </p:sp>
      <p:sp>
        <p:nvSpPr>
          <p:cNvPr id="119" name="TextBox 70"/>
          <p:cNvSpPr txBox="1">
            <a:spLocks noChangeArrowheads="1"/>
          </p:cNvSpPr>
          <p:nvPr/>
        </p:nvSpPr>
        <p:spPr bwMode="auto">
          <a:xfrm>
            <a:off x="5333076" y="3886200"/>
            <a:ext cx="1116011"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datanode state</a:t>
            </a:r>
          </a:p>
        </p:txBody>
      </p:sp>
      <p:cxnSp>
        <p:nvCxnSpPr>
          <p:cNvPr id="120" name="Straight Arrow Connector 71"/>
          <p:cNvCxnSpPr>
            <a:cxnSpLocks noChangeShapeType="1"/>
          </p:cNvCxnSpPr>
          <p:nvPr/>
        </p:nvCxnSpPr>
        <p:spPr bwMode="auto">
          <a:xfrm>
            <a:off x="1724687" y="4267200"/>
            <a:ext cx="2362200" cy="1588"/>
          </a:xfrm>
          <a:prstGeom prst="straightConnector1">
            <a:avLst/>
          </a:prstGeom>
          <a:noFill/>
          <a:ln w="9525" algn="ctr">
            <a:solidFill>
              <a:sysClr val="windowText" lastClr="000000"/>
            </a:solidFill>
            <a:round/>
            <a:headEnd/>
            <a:tailEnd type="triangle" w="med" len="med"/>
          </a:ln>
        </p:spPr>
      </p:cxnSp>
      <p:sp>
        <p:nvSpPr>
          <p:cNvPr id="121" name="TextBox 72"/>
          <p:cNvSpPr txBox="1">
            <a:spLocks noChangeArrowheads="1"/>
          </p:cNvSpPr>
          <p:nvPr/>
        </p:nvSpPr>
        <p:spPr bwMode="auto">
          <a:xfrm>
            <a:off x="2105687" y="4005263"/>
            <a:ext cx="1499128"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(block id, byte range)</a:t>
            </a:r>
          </a:p>
        </p:txBody>
      </p:sp>
      <p:cxnSp>
        <p:nvCxnSpPr>
          <p:cNvPr id="122" name="Straight Arrow Connector 73"/>
          <p:cNvCxnSpPr>
            <a:cxnSpLocks noChangeShapeType="1"/>
          </p:cNvCxnSpPr>
          <p:nvPr/>
        </p:nvCxnSpPr>
        <p:spPr bwMode="auto">
          <a:xfrm rot="5400000" flipH="1" flipV="1">
            <a:off x="925381" y="3466306"/>
            <a:ext cx="1600200" cy="1588"/>
          </a:xfrm>
          <a:prstGeom prst="straightConnector1">
            <a:avLst/>
          </a:prstGeom>
          <a:noFill/>
          <a:ln w="9525" algn="ctr">
            <a:solidFill>
              <a:sysClr val="windowText" lastClr="000000"/>
            </a:solidFill>
            <a:round/>
            <a:headEnd/>
            <a:tailEnd/>
          </a:ln>
        </p:spPr>
      </p:cxnSp>
      <p:cxnSp>
        <p:nvCxnSpPr>
          <p:cNvPr id="123" name="Shape 79"/>
          <p:cNvCxnSpPr>
            <a:cxnSpLocks noChangeShapeType="1"/>
          </p:cNvCxnSpPr>
          <p:nvPr/>
        </p:nvCxnSpPr>
        <p:spPr bwMode="auto">
          <a:xfrm rot="10800000">
            <a:off x="1267487" y="2667000"/>
            <a:ext cx="2819400" cy="1752600"/>
          </a:xfrm>
          <a:prstGeom prst="bentConnector2">
            <a:avLst/>
          </a:prstGeom>
          <a:noFill/>
          <a:ln w="38100" cap="flat" cmpd="sng" algn="ctr">
            <a:solidFill>
              <a:sysClr val="windowText" lastClr="000000"/>
            </a:solidFill>
            <a:prstDash val="solid"/>
            <a:headEnd/>
            <a:tailEnd type="triangle" w="med" len="med"/>
          </a:ln>
          <a:effectLst>
            <a:outerShdw blurRad="40000" dist="23000" dir="5400000" rotWithShape="0">
              <a:srgbClr val="000000">
                <a:alpha val="35000"/>
              </a:srgbClr>
            </a:outerShdw>
          </a:effectLst>
        </p:spPr>
      </p:cxnSp>
      <p:sp>
        <p:nvSpPr>
          <p:cNvPr id="124" name="TextBox 84"/>
          <p:cNvSpPr txBox="1">
            <a:spLocks noChangeArrowheads="1"/>
          </p:cNvSpPr>
          <p:nvPr/>
        </p:nvSpPr>
        <p:spPr bwMode="auto">
          <a:xfrm>
            <a:off x="2105687" y="4419600"/>
            <a:ext cx="827471" cy="261610"/>
          </a:xfrm>
          <a:prstGeom prst="rect">
            <a:avLst/>
          </a:prstGeom>
          <a:noFill/>
          <a:ln w="9525">
            <a:noFill/>
            <a:miter lim="800000"/>
            <a:headEnd/>
            <a:tailEnd/>
          </a:ln>
        </p:spPr>
        <p:txBody>
          <a:bodyPr wrap="none">
            <a:spAutoFit/>
          </a:bodyPr>
          <a:lstStyle/>
          <a:p>
            <a:r>
              <a:rPr lang="en-US" sz="1100" b="0" dirty="0">
                <a:latin typeface="Arial" pitchFamily="34" charset="0"/>
                <a:cs typeface="Arial" pitchFamily="34" charset="0"/>
              </a:rPr>
              <a:t>block data</a:t>
            </a:r>
          </a:p>
        </p:txBody>
      </p:sp>
      <p:sp>
        <p:nvSpPr>
          <p:cNvPr id="125" name="Rectangle 6"/>
          <p:cNvSpPr>
            <a:spLocks noChangeArrowheads="1"/>
          </p:cNvSpPr>
          <p:nvPr/>
        </p:nvSpPr>
        <p:spPr bwMode="auto">
          <a:xfrm>
            <a:off x="4086887" y="1752600"/>
            <a:ext cx="3124200" cy="1752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26" name="Rectangle 4"/>
          <p:cNvSpPr>
            <a:spLocks noChangeArrowheads="1"/>
          </p:cNvSpPr>
          <p:nvPr/>
        </p:nvSpPr>
        <p:spPr bwMode="auto">
          <a:xfrm>
            <a:off x="4086887" y="1752600"/>
            <a:ext cx="3124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HDFS namenode</a:t>
            </a:r>
          </a:p>
        </p:txBody>
      </p:sp>
      <p:grpSp>
        <p:nvGrpSpPr>
          <p:cNvPr id="127" name="Group 126"/>
          <p:cNvGrpSpPr/>
          <p:nvPr/>
        </p:nvGrpSpPr>
        <p:grpSpPr>
          <a:xfrm>
            <a:off x="4086887" y="3505200"/>
            <a:ext cx="1676400" cy="1707596"/>
            <a:chOff x="1828800" y="4572000"/>
            <a:chExt cx="1676400" cy="1707596"/>
          </a:xfrm>
        </p:grpSpPr>
        <p:grpSp>
          <p:nvGrpSpPr>
            <p:cNvPr id="128" name="Group 80"/>
            <p:cNvGrpSpPr/>
            <p:nvPr/>
          </p:nvGrpSpPr>
          <p:grpSpPr>
            <a:xfrm>
              <a:off x="1828800" y="5257800"/>
              <a:ext cx="1676400" cy="1021796"/>
              <a:chOff x="1828800" y="5257800"/>
              <a:chExt cx="1676400" cy="1021796"/>
            </a:xfrm>
          </p:grpSpPr>
          <p:sp>
            <p:nvSpPr>
              <p:cNvPr id="131" name="Rectangle 6"/>
              <p:cNvSpPr>
                <a:spLocks noChangeArrowheads="1"/>
              </p:cNvSpPr>
              <p:nvPr/>
            </p:nvSpPr>
            <p:spPr bwMode="auto">
              <a:xfrm>
                <a:off x="1828800" y="52578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32" name="Rectangle 4"/>
              <p:cNvSpPr>
                <a:spLocks noChangeArrowheads="1"/>
              </p:cNvSpPr>
              <p:nvPr/>
            </p:nvSpPr>
            <p:spPr bwMode="auto">
              <a:xfrm>
                <a:off x="1828800" y="5257800"/>
                <a:ext cx="16764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HDFS datanode</a:t>
                </a:r>
              </a:p>
            </p:txBody>
          </p:sp>
          <p:sp>
            <p:nvSpPr>
              <p:cNvPr id="133" name="Rectangle 35"/>
              <p:cNvSpPr>
                <a:spLocks noChangeArrowheads="1"/>
              </p:cNvSpPr>
              <p:nvPr/>
            </p:nvSpPr>
            <p:spPr bwMode="auto">
              <a:xfrm>
                <a:off x="1828800" y="55626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134" name="Flowchart: Magnetic Disk 36"/>
              <p:cNvSpPr>
                <a:spLocks noChangeArrowheads="1"/>
              </p:cNvSpPr>
              <p:nvPr/>
            </p:nvSpPr>
            <p:spPr bwMode="auto">
              <a:xfrm>
                <a:off x="2099102" y="59436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35" name="Flowchart: Magnetic Disk 37"/>
              <p:cNvSpPr>
                <a:spLocks noChangeArrowheads="1"/>
              </p:cNvSpPr>
              <p:nvPr/>
            </p:nvSpPr>
            <p:spPr bwMode="auto">
              <a:xfrm>
                <a:off x="2632502" y="59436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136" name="Straight Connector 38"/>
              <p:cNvCxnSpPr>
                <a:cxnSpLocks noChangeShapeType="1"/>
              </p:cNvCxnSpPr>
              <p:nvPr/>
            </p:nvCxnSpPr>
            <p:spPr bwMode="auto">
              <a:xfrm rot="5400000">
                <a:off x="1832403" y="5981701"/>
                <a:ext cx="228600" cy="3175"/>
              </a:xfrm>
              <a:prstGeom prst="line">
                <a:avLst/>
              </a:prstGeom>
              <a:noFill/>
              <a:ln w="9525" algn="ctr">
                <a:solidFill>
                  <a:sysClr val="windowText" lastClr="000000"/>
                </a:solidFill>
                <a:round/>
                <a:headEnd/>
                <a:tailEnd/>
              </a:ln>
            </p:spPr>
          </p:cxnSp>
          <p:cxnSp>
            <p:nvCxnSpPr>
              <p:cNvPr id="137" name="Straight Connector 39"/>
              <p:cNvCxnSpPr>
                <a:cxnSpLocks noChangeShapeType="1"/>
                <a:endCxn id="134" idx="2"/>
              </p:cNvCxnSpPr>
              <p:nvPr/>
            </p:nvCxnSpPr>
            <p:spPr bwMode="auto">
              <a:xfrm>
                <a:off x="1946702" y="6096001"/>
                <a:ext cx="152400" cy="1588"/>
              </a:xfrm>
              <a:prstGeom prst="line">
                <a:avLst/>
              </a:prstGeom>
              <a:noFill/>
              <a:ln w="9525" algn="ctr">
                <a:solidFill>
                  <a:sysClr val="windowText" lastClr="000000"/>
                </a:solidFill>
                <a:round/>
                <a:headEnd/>
                <a:tailEnd/>
              </a:ln>
            </p:spPr>
          </p:cxnSp>
          <p:cxnSp>
            <p:nvCxnSpPr>
              <p:cNvPr id="138" name="Straight Connector 40"/>
              <p:cNvCxnSpPr>
                <a:cxnSpLocks noChangeShapeType="1"/>
              </p:cNvCxnSpPr>
              <p:nvPr/>
            </p:nvCxnSpPr>
            <p:spPr bwMode="auto">
              <a:xfrm rot="5400000">
                <a:off x="2365803" y="5980113"/>
                <a:ext cx="228600" cy="3175"/>
              </a:xfrm>
              <a:prstGeom prst="line">
                <a:avLst/>
              </a:prstGeom>
              <a:noFill/>
              <a:ln w="9525" algn="ctr">
                <a:solidFill>
                  <a:sysClr val="windowText" lastClr="000000"/>
                </a:solidFill>
                <a:round/>
                <a:headEnd/>
                <a:tailEnd/>
              </a:ln>
            </p:spPr>
          </p:cxnSp>
          <p:cxnSp>
            <p:nvCxnSpPr>
              <p:cNvPr id="139" name="Straight Connector 41"/>
              <p:cNvCxnSpPr>
                <a:cxnSpLocks noChangeShapeType="1"/>
              </p:cNvCxnSpPr>
              <p:nvPr/>
            </p:nvCxnSpPr>
            <p:spPr bwMode="auto">
              <a:xfrm>
                <a:off x="2480102" y="6094414"/>
                <a:ext cx="152400" cy="3175"/>
              </a:xfrm>
              <a:prstGeom prst="line">
                <a:avLst/>
              </a:prstGeom>
              <a:noFill/>
              <a:ln w="9525" algn="ctr">
                <a:solidFill>
                  <a:sysClr val="windowText" lastClr="000000"/>
                </a:solidFill>
                <a:round/>
                <a:headEnd/>
                <a:tailEnd/>
              </a:ln>
            </p:spPr>
          </p:cxnSp>
          <p:sp>
            <p:nvSpPr>
              <p:cNvPr id="140" name="TextBox 42"/>
              <p:cNvSpPr txBox="1">
                <a:spLocks noChangeArrowheads="1"/>
              </p:cNvSpPr>
              <p:nvPr/>
            </p:nvSpPr>
            <p:spPr bwMode="auto">
              <a:xfrm>
                <a:off x="3089702" y="5910264"/>
                <a:ext cx="415498"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pitchFamily="34" charset="0"/>
                    <a:cs typeface="Arial" pitchFamily="34" charset="0"/>
                  </a:rPr>
                  <a:t>…</a:t>
                </a:r>
              </a:p>
            </p:txBody>
          </p:sp>
        </p:grpSp>
        <p:cxnSp>
          <p:nvCxnSpPr>
            <p:cNvPr id="129" name="Straight Arrow Connector 60"/>
            <p:cNvCxnSpPr>
              <a:cxnSpLocks noChangeShapeType="1"/>
            </p:cNvCxnSpPr>
            <p:nvPr/>
          </p:nvCxnSpPr>
          <p:spPr bwMode="auto">
            <a:xfrm rot="5400000">
              <a:off x="1866106" y="4914106"/>
              <a:ext cx="685800" cy="1587"/>
            </a:xfrm>
            <a:prstGeom prst="straightConnector1">
              <a:avLst/>
            </a:prstGeom>
            <a:noFill/>
            <a:ln w="9525" algn="ctr">
              <a:solidFill>
                <a:sysClr val="windowText" lastClr="000000"/>
              </a:solidFill>
              <a:round/>
              <a:headEnd/>
              <a:tailEnd type="triangle" w="med" len="med"/>
            </a:ln>
          </p:spPr>
        </p:cxnSp>
        <p:cxnSp>
          <p:nvCxnSpPr>
            <p:cNvPr id="130" name="Straight Arrow Connector 64"/>
            <p:cNvCxnSpPr>
              <a:cxnSpLocks noChangeShapeType="1"/>
            </p:cNvCxnSpPr>
            <p:nvPr/>
          </p:nvCxnSpPr>
          <p:spPr bwMode="auto">
            <a:xfrm rot="5400000" flipH="1" flipV="1">
              <a:off x="1713706" y="4914106"/>
              <a:ext cx="685800" cy="1587"/>
            </a:xfrm>
            <a:prstGeom prst="straightConnector1">
              <a:avLst/>
            </a:prstGeom>
            <a:noFill/>
            <a:ln w="9525" algn="ctr">
              <a:solidFill>
                <a:sysClr val="windowText" lastClr="000000"/>
              </a:solidFill>
              <a:round/>
              <a:headEnd/>
              <a:tailEnd type="triangle" w="med" len="med"/>
            </a:ln>
          </p:spPr>
        </p:cxnSp>
      </p:grpSp>
      <p:grpSp>
        <p:nvGrpSpPr>
          <p:cNvPr id="141" name="Group 140"/>
          <p:cNvGrpSpPr/>
          <p:nvPr/>
        </p:nvGrpSpPr>
        <p:grpSpPr>
          <a:xfrm>
            <a:off x="6220487" y="3505200"/>
            <a:ext cx="1676400" cy="1707596"/>
            <a:chOff x="1828800" y="4572000"/>
            <a:chExt cx="1676400" cy="1707596"/>
          </a:xfrm>
        </p:grpSpPr>
        <p:grpSp>
          <p:nvGrpSpPr>
            <p:cNvPr id="142" name="Group 80"/>
            <p:cNvGrpSpPr/>
            <p:nvPr/>
          </p:nvGrpSpPr>
          <p:grpSpPr>
            <a:xfrm>
              <a:off x="1828800" y="5257800"/>
              <a:ext cx="1676400" cy="1021796"/>
              <a:chOff x="1828800" y="5257800"/>
              <a:chExt cx="1676400" cy="1021796"/>
            </a:xfrm>
          </p:grpSpPr>
          <p:sp>
            <p:nvSpPr>
              <p:cNvPr id="145" name="Rectangle 6"/>
              <p:cNvSpPr>
                <a:spLocks noChangeArrowheads="1"/>
              </p:cNvSpPr>
              <p:nvPr/>
            </p:nvSpPr>
            <p:spPr bwMode="auto">
              <a:xfrm>
                <a:off x="1828800" y="52578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46" name="Rectangle 4"/>
              <p:cNvSpPr>
                <a:spLocks noChangeArrowheads="1"/>
              </p:cNvSpPr>
              <p:nvPr/>
            </p:nvSpPr>
            <p:spPr bwMode="auto">
              <a:xfrm>
                <a:off x="1828800" y="5257800"/>
                <a:ext cx="16764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HDFS datanode</a:t>
                </a:r>
              </a:p>
            </p:txBody>
          </p:sp>
          <p:sp>
            <p:nvSpPr>
              <p:cNvPr id="147" name="Rectangle 35"/>
              <p:cNvSpPr>
                <a:spLocks noChangeArrowheads="1"/>
              </p:cNvSpPr>
              <p:nvPr/>
            </p:nvSpPr>
            <p:spPr bwMode="auto">
              <a:xfrm>
                <a:off x="1828800" y="55626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148" name="Flowchart: Magnetic Disk 36"/>
              <p:cNvSpPr>
                <a:spLocks noChangeArrowheads="1"/>
              </p:cNvSpPr>
              <p:nvPr/>
            </p:nvSpPr>
            <p:spPr bwMode="auto">
              <a:xfrm>
                <a:off x="2099102" y="59436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149" name="Flowchart: Magnetic Disk 37"/>
              <p:cNvSpPr>
                <a:spLocks noChangeArrowheads="1"/>
              </p:cNvSpPr>
              <p:nvPr/>
            </p:nvSpPr>
            <p:spPr bwMode="auto">
              <a:xfrm>
                <a:off x="2632502" y="59436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150" name="Straight Connector 38"/>
              <p:cNvCxnSpPr>
                <a:cxnSpLocks noChangeShapeType="1"/>
              </p:cNvCxnSpPr>
              <p:nvPr/>
            </p:nvCxnSpPr>
            <p:spPr bwMode="auto">
              <a:xfrm rot="5400000">
                <a:off x="1832403" y="5981701"/>
                <a:ext cx="228600" cy="3175"/>
              </a:xfrm>
              <a:prstGeom prst="line">
                <a:avLst/>
              </a:prstGeom>
              <a:noFill/>
              <a:ln w="9525" algn="ctr">
                <a:solidFill>
                  <a:sysClr val="windowText" lastClr="000000"/>
                </a:solidFill>
                <a:round/>
                <a:headEnd/>
                <a:tailEnd/>
              </a:ln>
            </p:spPr>
          </p:cxnSp>
          <p:cxnSp>
            <p:nvCxnSpPr>
              <p:cNvPr id="151" name="Straight Connector 39"/>
              <p:cNvCxnSpPr>
                <a:cxnSpLocks noChangeShapeType="1"/>
                <a:endCxn id="148" idx="2"/>
              </p:cNvCxnSpPr>
              <p:nvPr/>
            </p:nvCxnSpPr>
            <p:spPr bwMode="auto">
              <a:xfrm>
                <a:off x="1946702" y="6096001"/>
                <a:ext cx="152400" cy="1588"/>
              </a:xfrm>
              <a:prstGeom prst="line">
                <a:avLst/>
              </a:prstGeom>
              <a:noFill/>
              <a:ln w="9525" algn="ctr">
                <a:solidFill>
                  <a:sysClr val="windowText" lastClr="000000"/>
                </a:solidFill>
                <a:round/>
                <a:headEnd/>
                <a:tailEnd/>
              </a:ln>
            </p:spPr>
          </p:cxnSp>
          <p:cxnSp>
            <p:nvCxnSpPr>
              <p:cNvPr id="152" name="Straight Connector 40"/>
              <p:cNvCxnSpPr>
                <a:cxnSpLocks noChangeShapeType="1"/>
              </p:cNvCxnSpPr>
              <p:nvPr/>
            </p:nvCxnSpPr>
            <p:spPr bwMode="auto">
              <a:xfrm rot="5400000">
                <a:off x="2365803" y="5980113"/>
                <a:ext cx="228600" cy="3175"/>
              </a:xfrm>
              <a:prstGeom prst="line">
                <a:avLst/>
              </a:prstGeom>
              <a:noFill/>
              <a:ln w="9525" algn="ctr">
                <a:solidFill>
                  <a:sysClr val="windowText" lastClr="000000"/>
                </a:solidFill>
                <a:round/>
                <a:headEnd/>
                <a:tailEnd/>
              </a:ln>
            </p:spPr>
          </p:cxnSp>
          <p:cxnSp>
            <p:nvCxnSpPr>
              <p:cNvPr id="153" name="Straight Connector 41"/>
              <p:cNvCxnSpPr>
                <a:cxnSpLocks noChangeShapeType="1"/>
              </p:cNvCxnSpPr>
              <p:nvPr/>
            </p:nvCxnSpPr>
            <p:spPr bwMode="auto">
              <a:xfrm>
                <a:off x="2480102" y="6094414"/>
                <a:ext cx="152400" cy="3175"/>
              </a:xfrm>
              <a:prstGeom prst="line">
                <a:avLst/>
              </a:prstGeom>
              <a:noFill/>
              <a:ln w="9525" algn="ctr">
                <a:solidFill>
                  <a:sysClr val="windowText" lastClr="000000"/>
                </a:solidFill>
                <a:round/>
                <a:headEnd/>
                <a:tailEnd/>
              </a:ln>
            </p:spPr>
          </p:cxnSp>
          <p:sp>
            <p:nvSpPr>
              <p:cNvPr id="154" name="TextBox 42"/>
              <p:cNvSpPr txBox="1">
                <a:spLocks noChangeArrowheads="1"/>
              </p:cNvSpPr>
              <p:nvPr/>
            </p:nvSpPr>
            <p:spPr bwMode="auto">
              <a:xfrm>
                <a:off x="3089702" y="5910264"/>
                <a:ext cx="415498"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pitchFamily="34" charset="0"/>
                    <a:cs typeface="Arial" pitchFamily="34" charset="0"/>
                  </a:rPr>
                  <a:t>…</a:t>
                </a:r>
              </a:p>
            </p:txBody>
          </p:sp>
        </p:grpSp>
        <p:cxnSp>
          <p:nvCxnSpPr>
            <p:cNvPr id="143" name="Straight Arrow Connector 60"/>
            <p:cNvCxnSpPr>
              <a:cxnSpLocks noChangeShapeType="1"/>
            </p:cNvCxnSpPr>
            <p:nvPr/>
          </p:nvCxnSpPr>
          <p:spPr bwMode="auto">
            <a:xfrm rot="5400000">
              <a:off x="1866106" y="4914106"/>
              <a:ext cx="685800" cy="1587"/>
            </a:xfrm>
            <a:prstGeom prst="straightConnector1">
              <a:avLst/>
            </a:prstGeom>
            <a:noFill/>
            <a:ln w="9525" algn="ctr">
              <a:solidFill>
                <a:sysClr val="windowText" lastClr="000000"/>
              </a:solidFill>
              <a:round/>
              <a:headEnd/>
              <a:tailEnd type="triangle" w="med" len="med"/>
            </a:ln>
          </p:spPr>
        </p:cxnSp>
        <p:cxnSp>
          <p:nvCxnSpPr>
            <p:cNvPr id="144" name="Straight Arrow Connector 64"/>
            <p:cNvCxnSpPr>
              <a:cxnSpLocks noChangeShapeType="1"/>
            </p:cNvCxnSpPr>
            <p:nvPr/>
          </p:nvCxnSpPr>
          <p:spPr bwMode="auto">
            <a:xfrm rot="5400000" flipH="1" flipV="1">
              <a:off x="1713706" y="4914106"/>
              <a:ext cx="685800" cy="1587"/>
            </a:xfrm>
            <a:prstGeom prst="straightConnector1">
              <a:avLst/>
            </a:prstGeom>
            <a:noFill/>
            <a:ln w="9525" algn="ctr">
              <a:solidFill>
                <a:sysClr val="windowText" lastClr="000000"/>
              </a:solidFill>
              <a:round/>
              <a:headEnd/>
              <a:tailEnd type="triangle" w="med" len="med"/>
            </a:ln>
          </p:spPr>
        </p:cxnSp>
      </p:grpSp>
      <p:sp>
        <p:nvSpPr>
          <p:cNvPr id="155" name="TextBox 9"/>
          <p:cNvSpPr txBox="1">
            <a:spLocks noChangeArrowheads="1"/>
          </p:cNvSpPr>
          <p:nvPr/>
        </p:nvSpPr>
        <p:spPr bwMode="auto">
          <a:xfrm>
            <a:off x="4391687" y="2282825"/>
            <a:ext cx="1266825" cy="277813"/>
          </a:xfrm>
          <a:prstGeom prst="rect">
            <a:avLst/>
          </a:prstGeom>
          <a:noFill/>
          <a:ln w="9525">
            <a:noFill/>
            <a:miter lim="800000"/>
            <a:headEnd/>
            <a:tailEnd/>
          </a:ln>
        </p:spPr>
        <p:txBody>
          <a:bodyPr wrap="none">
            <a:spAutoFit/>
          </a:bodyPr>
          <a:lstStyle/>
          <a:p>
            <a:r>
              <a:rPr lang="en-US" sz="1200" b="0" dirty="0">
                <a:solidFill>
                  <a:schemeClr val="bg1"/>
                </a:solidFill>
                <a:latin typeface="Arial" pitchFamily="34" charset="0"/>
                <a:cs typeface="Arial" pitchFamily="34" charset="0"/>
              </a:rPr>
              <a:t>File namespace</a:t>
            </a:r>
            <a:endParaRPr lang="en-US" sz="1400" b="0" dirty="0">
              <a:solidFill>
                <a:schemeClr val="bg1"/>
              </a:solidFill>
              <a:latin typeface="Arial" pitchFamily="34" charset="0"/>
              <a:cs typeface="Arial" pitchFamily="34" charset="0"/>
            </a:endParaRPr>
          </a:p>
        </p:txBody>
      </p:sp>
      <p:sp>
        <p:nvSpPr>
          <p:cNvPr id="156" name="TextBox 10"/>
          <p:cNvSpPr txBox="1">
            <a:spLocks noChangeArrowheads="1"/>
          </p:cNvSpPr>
          <p:nvPr/>
        </p:nvSpPr>
        <p:spPr bwMode="auto">
          <a:xfrm>
            <a:off x="6020462" y="2085975"/>
            <a:ext cx="704850" cy="276225"/>
          </a:xfrm>
          <a:prstGeom prst="rect">
            <a:avLst/>
          </a:prstGeom>
          <a:noFill/>
          <a:ln w="9525">
            <a:noFill/>
            <a:miter lim="800000"/>
            <a:headEnd/>
            <a:tailEnd/>
          </a:ln>
        </p:spPr>
        <p:txBody>
          <a:bodyPr wrap="none">
            <a:spAutoFit/>
          </a:bodyPr>
          <a:lstStyle/>
          <a:p>
            <a:r>
              <a:rPr lang="en-US" sz="1200" b="0" dirty="0">
                <a:solidFill>
                  <a:schemeClr val="bg1"/>
                </a:solidFill>
                <a:latin typeface="Arial" pitchFamily="34" charset="0"/>
                <a:cs typeface="Arial" pitchFamily="34" charset="0"/>
              </a:rPr>
              <a:t>/</a:t>
            </a:r>
            <a:r>
              <a:rPr lang="en-US" sz="1200" b="0" dirty="0" err="1">
                <a:solidFill>
                  <a:schemeClr val="bg1"/>
                </a:solidFill>
                <a:latin typeface="Arial" pitchFamily="34" charset="0"/>
                <a:cs typeface="Arial" pitchFamily="34" charset="0"/>
              </a:rPr>
              <a:t>foo</a:t>
            </a:r>
            <a:r>
              <a:rPr lang="en-US" sz="1200" b="0" dirty="0">
                <a:solidFill>
                  <a:schemeClr val="bg1"/>
                </a:solidFill>
                <a:latin typeface="Arial" pitchFamily="34" charset="0"/>
                <a:cs typeface="Arial" pitchFamily="34" charset="0"/>
              </a:rPr>
              <a:t>/bar</a:t>
            </a:r>
            <a:endParaRPr lang="en-US" sz="1400" b="0" dirty="0">
              <a:solidFill>
                <a:schemeClr val="bg1"/>
              </a:solidFill>
              <a:latin typeface="Arial" pitchFamily="34" charset="0"/>
              <a:cs typeface="Arial" pitchFamily="34" charset="0"/>
            </a:endParaRPr>
          </a:p>
        </p:txBody>
      </p:sp>
      <p:cxnSp>
        <p:nvCxnSpPr>
          <p:cNvPr id="157" name="Straight Connector 11"/>
          <p:cNvCxnSpPr>
            <a:cxnSpLocks noChangeShapeType="1"/>
          </p:cNvCxnSpPr>
          <p:nvPr/>
        </p:nvCxnSpPr>
        <p:spPr bwMode="auto">
          <a:xfrm rot="5400000">
            <a:off x="4693313" y="2563812"/>
            <a:ext cx="411162" cy="404813"/>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58" name="Straight Connector 12"/>
          <p:cNvCxnSpPr>
            <a:cxnSpLocks noChangeShapeType="1"/>
          </p:cNvCxnSpPr>
          <p:nvPr/>
        </p:nvCxnSpPr>
        <p:spPr bwMode="auto">
          <a:xfrm rot="16200000" flipH="1">
            <a:off x="5106063" y="2549525"/>
            <a:ext cx="258762" cy="280987"/>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59" name="Straight Connector 13"/>
          <p:cNvCxnSpPr>
            <a:cxnSpLocks noChangeShapeType="1"/>
          </p:cNvCxnSpPr>
          <p:nvPr/>
        </p:nvCxnSpPr>
        <p:spPr bwMode="auto">
          <a:xfrm rot="16200000" flipH="1">
            <a:off x="5039387" y="3162300"/>
            <a:ext cx="228600" cy="0"/>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60" name="Straight Connector 14"/>
          <p:cNvCxnSpPr>
            <a:cxnSpLocks noChangeShapeType="1"/>
          </p:cNvCxnSpPr>
          <p:nvPr/>
        </p:nvCxnSpPr>
        <p:spPr bwMode="auto">
          <a:xfrm rot="10800000" flipV="1">
            <a:off x="4925087" y="3048000"/>
            <a:ext cx="228600" cy="228600"/>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61" name="Straight Connector 15"/>
          <p:cNvCxnSpPr>
            <a:cxnSpLocks noChangeShapeType="1"/>
          </p:cNvCxnSpPr>
          <p:nvPr/>
        </p:nvCxnSpPr>
        <p:spPr bwMode="auto">
          <a:xfrm rot="16200000" flipH="1">
            <a:off x="4985412" y="2679700"/>
            <a:ext cx="228600" cy="0"/>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62" name="Straight Connector 16"/>
          <p:cNvCxnSpPr>
            <a:cxnSpLocks noChangeShapeType="1"/>
          </p:cNvCxnSpPr>
          <p:nvPr/>
        </p:nvCxnSpPr>
        <p:spPr bwMode="auto">
          <a:xfrm rot="16200000" flipH="1">
            <a:off x="4775862" y="2903538"/>
            <a:ext cx="228600" cy="0"/>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sp>
        <p:nvSpPr>
          <p:cNvPr id="163" name="Rectangle 21"/>
          <p:cNvSpPr>
            <a:spLocks noChangeArrowheads="1"/>
          </p:cNvSpPr>
          <p:nvPr/>
        </p:nvSpPr>
        <p:spPr bwMode="auto">
          <a:xfrm>
            <a:off x="6144287" y="2362200"/>
            <a:ext cx="838200" cy="228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block 3df2</a:t>
            </a:r>
          </a:p>
        </p:txBody>
      </p:sp>
      <p:cxnSp>
        <p:nvCxnSpPr>
          <p:cNvPr id="164" name="Straight Connector 26"/>
          <p:cNvCxnSpPr>
            <a:cxnSpLocks noChangeShapeType="1"/>
          </p:cNvCxnSpPr>
          <p:nvPr/>
        </p:nvCxnSpPr>
        <p:spPr bwMode="auto">
          <a:xfrm>
            <a:off x="4885400" y="2789238"/>
            <a:ext cx="533400" cy="487362"/>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cxnSp>
      <p:cxnSp>
        <p:nvCxnSpPr>
          <p:cNvPr id="165" name="Shape 29"/>
          <p:cNvCxnSpPr>
            <a:cxnSpLocks noChangeShapeType="1"/>
            <a:endCxn id="156" idx="1"/>
          </p:cNvCxnSpPr>
          <p:nvPr/>
        </p:nvCxnSpPr>
        <p:spPr bwMode="auto">
          <a:xfrm flipV="1">
            <a:off x="5429912" y="2224088"/>
            <a:ext cx="590550" cy="1014412"/>
          </a:xfrm>
          <a:prstGeom prst="curvedConnector3">
            <a:avLst>
              <a:gd name="adj1" fmla="val 50000"/>
            </a:avLst>
          </a:prstGeom>
          <a:noFill/>
          <a:ln w="9525" algn="ctr">
            <a:solidFill>
              <a:sysClr val="windowText" lastClr="000000"/>
            </a:solidFill>
            <a:round/>
            <a:headEnd/>
            <a:tailEnd type="triangle" w="sm" len="sm"/>
          </a:ln>
        </p:spPr>
      </p:cxnSp>
      <p:sp>
        <p:nvSpPr>
          <p:cNvPr id="166" name="Rectangle 4"/>
          <p:cNvSpPr>
            <a:spLocks noChangeArrowheads="1"/>
          </p:cNvSpPr>
          <p:nvPr/>
        </p:nvSpPr>
        <p:spPr bwMode="auto">
          <a:xfrm>
            <a:off x="932207" y="2057400"/>
            <a:ext cx="109728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Application</a:t>
            </a:r>
          </a:p>
        </p:txBody>
      </p:sp>
      <p:sp>
        <p:nvSpPr>
          <p:cNvPr id="167" name="Rectangle 35"/>
          <p:cNvSpPr>
            <a:spLocks noChangeArrowheads="1"/>
          </p:cNvSpPr>
          <p:nvPr/>
        </p:nvSpPr>
        <p:spPr bwMode="auto">
          <a:xfrm>
            <a:off x="932207" y="2362200"/>
            <a:ext cx="109728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HDFS Client</a:t>
            </a:r>
          </a:p>
        </p:txBody>
      </p:sp>
      <p:sp>
        <p:nvSpPr>
          <p:cNvPr id="168" name="Rectangle 21"/>
          <p:cNvSpPr>
            <a:spLocks noChangeArrowheads="1"/>
          </p:cNvSpPr>
          <p:nvPr/>
        </p:nvSpPr>
        <p:spPr bwMode="auto">
          <a:xfrm>
            <a:off x="6144287" y="2590800"/>
            <a:ext cx="838200" cy="228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69" name="Rectangle 21"/>
          <p:cNvSpPr>
            <a:spLocks noChangeArrowheads="1"/>
          </p:cNvSpPr>
          <p:nvPr/>
        </p:nvSpPr>
        <p:spPr bwMode="auto">
          <a:xfrm>
            <a:off x="6144287" y="2819400"/>
            <a:ext cx="838200" cy="228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70" name="Rectangle 21"/>
          <p:cNvSpPr>
            <a:spLocks noChangeArrowheads="1"/>
          </p:cNvSpPr>
          <p:nvPr/>
        </p:nvSpPr>
        <p:spPr bwMode="auto">
          <a:xfrm>
            <a:off x="6144287" y="3048000"/>
            <a:ext cx="838200" cy="228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71" name="Title 170"/>
          <p:cNvSpPr>
            <a:spLocks noGrp="1"/>
          </p:cNvSpPr>
          <p:nvPr>
            <p:ph type="title"/>
          </p:nvPr>
        </p:nvSpPr>
        <p:spPr/>
        <p:txBody>
          <a:bodyPr/>
          <a:lstStyle/>
          <a:p>
            <a:r>
              <a:rPr lang="en-US" dirty="0"/>
              <a:t>HDFS Architecture</a:t>
            </a:r>
          </a:p>
        </p:txBody>
      </p:sp>
      <p:sp>
        <p:nvSpPr>
          <p:cNvPr id="2" name="Slide Number Placeholder 1"/>
          <p:cNvSpPr>
            <a:spLocks noGrp="1"/>
          </p:cNvSpPr>
          <p:nvPr>
            <p:ph type="sldNum" sz="quarter" idx="10"/>
          </p:nvPr>
        </p:nvSpPr>
        <p:spPr/>
        <p:txBody>
          <a:bodyPr/>
          <a:lstStyle/>
          <a:p>
            <a:fld id="{95C605C4-1F5B-4B2B-8458-3FC432AF1FAC}" type="slidenum">
              <a:rPr lang="en-US" smtClean="0"/>
              <a:t>48</a:t>
            </a:fld>
            <a:endParaRPr lang="en-US"/>
          </a:p>
        </p:txBody>
      </p:sp>
      <p:sp>
        <p:nvSpPr>
          <p:cNvPr id="63" name="Rectangle 2">
            <a:extLst>
              <a:ext uri="{FF2B5EF4-FFF2-40B4-BE49-F238E27FC236}">
                <a16:creationId xmlns:a16="http://schemas.microsoft.com/office/drawing/2014/main" id="{6AF61DDD-2A1E-E442-BEED-14B714A82EFA}"/>
              </a:ext>
            </a:extLst>
          </p:cNvPr>
          <p:cNvSpPr txBox="1">
            <a:spLocks noChangeArrowheads="1"/>
          </p:cNvSpPr>
          <p:nvPr/>
        </p:nvSpPr>
        <p:spPr>
          <a:xfrm>
            <a:off x="304800" y="5316538"/>
            <a:ext cx="8763000" cy="1250950"/>
          </a:xfrm>
          <a:prstGeom prst="rect">
            <a:avLst/>
          </a:prstGeom>
        </p:spPr>
        <p:txBody>
          <a:bodyPr>
            <a:normAutofit fontScale="85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GB" b="1" kern="0" dirty="0"/>
              <a:t>Q</a:t>
            </a:r>
            <a:r>
              <a:rPr lang="en-GB" b="0" kern="0" dirty="0"/>
              <a:t>: How to perform replication when writing data? </a:t>
            </a:r>
          </a:p>
          <a:p>
            <a:pPr marL="0" indent="0">
              <a:buNone/>
            </a:pPr>
            <a:r>
              <a:rPr lang="en-GB" kern="0" dirty="0"/>
              <a:t>A</a:t>
            </a:r>
            <a:r>
              <a:rPr lang="en-GB" b="0" kern="0" dirty="0"/>
              <a:t>: </a:t>
            </a:r>
            <a:r>
              <a:rPr lang="en-GB" b="0" kern="0" dirty="0" err="1"/>
              <a:t>Namenode</a:t>
            </a:r>
            <a:r>
              <a:rPr lang="en-GB" b="0" kern="0" dirty="0"/>
              <a:t> decides which </a:t>
            </a:r>
            <a:r>
              <a:rPr lang="en-GB" b="0" kern="0" dirty="0" err="1"/>
              <a:t>datanodes</a:t>
            </a:r>
            <a:r>
              <a:rPr lang="en-GB" b="0" kern="0" dirty="0"/>
              <a:t> are to be used as replicas. The 1</a:t>
            </a:r>
            <a:r>
              <a:rPr lang="en-GB" b="0" kern="0" baseline="30000" dirty="0"/>
              <a:t>st</a:t>
            </a:r>
            <a:r>
              <a:rPr lang="en-GB" b="0" kern="0" dirty="0"/>
              <a:t> </a:t>
            </a:r>
            <a:r>
              <a:rPr lang="en-GB" b="0" kern="0" dirty="0" err="1"/>
              <a:t>datanode</a:t>
            </a:r>
            <a:r>
              <a:rPr lang="en-GB" b="0" kern="0" dirty="0"/>
              <a:t> forwards data blocks to the 1</a:t>
            </a:r>
            <a:r>
              <a:rPr lang="en-GB" b="0" kern="0" baseline="30000" dirty="0"/>
              <a:t>st</a:t>
            </a:r>
            <a:r>
              <a:rPr lang="en-GB" b="0" kern="0" dirty="0"/>
              <a:t> replica, which forwards them to the 2</a:t>
            </a:r>
            <a:r>
              <a:rPr lang="en-GB" b="0" kern="0" baseline="30000" dirty="0"/>
              <a:t>nd</a:t>
            </a:r>
            <a:r>
              <a:rPr lang="en-GB" b="0" kern="0" dirty="0"/>
              <a:t> replica, and so on.</a:t>
            </a:r>
            <a:endParaRPr lang="en-GB" kern="0" dirty="0"/>
          </a:p>
        </p:txBody>
      </p:sp>
      <p:sp>
        <p:nvSpPr>
          <p:cNvPr id="64" name="TextBox 63">
            <a:extLst>
              <a:ext uri="{FF2B5EF4-FFF2-40B4-BE49-F238E27FC236}">
                <a16:creationId xmlns:a16="http://schemas.microsoft.com/office/drawing/2014/main" id="{6D875BCC-90CF-1D4A-B72A-9692881FD657}"/>
              </a:ext>
            </a:extLst>
          </p:cNvPr>
          <p:cNvSpPr txBox="1"/>
          <p:nvPr/>
        </p:nvSpPr>
        <p:spPr>
          <a:xfrm>
            <a:off x="7151189" y="3297410"/>
            <a:ext cx="1892073" cy="830997"/>
          </a:xfrm>
          <a:prstGeom prst="rect">
            <a:avLst/>
          </a:prstGeom>
          <a:noFill/>
        </p:spPr>
        <p:txBody>
          <a:bodyPr wrap="square" rtlCol="0">
            <a:spAutoFit/>
          </a:bodyPr>
          <a:lstStyle/>
          <a:p>
            <a:r>
              <a:rPr lang="en-US" b="0" dirty="0">
                <a:solidFill>
                  <a:srgbClr val="002060"/>
                </a:solidFill>
              </a:rPr>
              <a:t>Health monitoring, heartbeat, replication, etc.</a:t>
            </a:r>
          </a:p>
        </p:txBody>
      </p:sp>
      <p:sp>
        <p:nvSpPr>
          <p:cNvPr id="65" name="TextBox 64">
            <a:extLst>
              <a:ext uri="{FF2B5EF4-FFF2-40B4-BE49-F238E27FC236}">
                <a16:creationId xmlns:a16="http://schemas.microsoft.com/office/drawing/2014/main" id="{CD22D224-3B85-EB42-9969-8A50B945D3EC}"/>
              </a:ext>
            </a:extLst>
          </p:cNvPr>
          <p:cNvSpPr txBox="1"/>
          <p:nvPr/>
        </p:nvSpPr>
        <p:spPr>
          <a:xfrm>
            <a:off x="2224506" y="1811338"/>
            <a:ext cx="1633781" cy="583029"/>
          </a:xfrm>
          <a:prstGeom prst="rect">
            <a:avLst/>
          </a:prstGeom>
          <a:noFill/>
        </p:spPr>
        <p:txBody>
          <a:bodyPr wrap="square" rtlCol="0">
            <a:spAutoFit/>
          </a:bodyPr>
          <a:lstStyle/>
          <a:p>
            <a:r>
              <a:rPr lang="en-US" b="0" dirty="0">
                <a:solidFill>
                  <a:srgbClr val="002060"/>
                </a:solidFill>
              </a:rPr>
              <a:t>1. Send request to read data</a:t>
            </a:r>
          </a:p>
        </p:txBody>
      </p:sp>
      <p:sp>
        <p:nvSpPr>
          <p:cNvPr id="66" name="TextBox 65">
            <a:extLst>
              <a:ext uri="{FF2B5EF4-FFF2-40B4-BE49-F238E27FC236}">
                <a16:creationId xmlns:a16="http://schemas.microsoft.com/office/drawing/2014/main" id="{D2464C65-CFC6-204C-BDDE-087FCFFBE87B}"/>
              </a:ext>
            </a:extLst>
          </p:cNvPr>
          <p:cNvSpPr txBox="1"/>
          <p:nvPr/>
        </p:nvSpPr>
        <p:spPr>
          <a:xfrm>
            <a:off x="1963615" y="2656781"/>
            <a:ext cx="2204235" cy="1323439"/>
          </a:xfrm>
          <a:prstGeom prst="rect">
            <a:avLst/>
          </a:prstGeom>
          <a:noFill/>
        </p:spPr>
        <p:txBody>
          <a:bodyPr wrap="square" rtlCol="0">
            <a:spAutoFit/>
          </a:bodyPr>
          <a:lstStyle/>
          <a:p>
            <a:r>
              <a:rPr lang="en-US" b="0" dirty="0">
                <a:solidFill>
                  <a:srgbClr val="002060"/>
                </a:solidFill>
              </a:rPr>
              <a:t>2. </a:t>
            </a:r>
            <a:r>
              <a:rPr lang="en-US" b="0" dirty="0" err="1">
                <a:solidFill>
                  <a:srgbClr val="002060"/>
                </a:solidFill>
              </a:rPr>
              <a:t>Namenode</a:t>
            </a:r>
            <a:r>
              <a:rPr lang="en-US" b="0" dirty="0">
                <a:solidFill>
                  <a:srgbClr val="002060"/>
                </a:solidFill>
              </a:rPr>
              <a:t> searches file namespace, and directs request to </a:t>
            </a:r>
            <a:r>
              <a:rPr lang="en-US" b="0" dirty="0" err="1">
                <a:solidFill>
                  <a:srgbClr val="002060"/>
                </a:solidFill>
              </a:rPr>
              <a:t>datanode</a:t>
            </a:r>
            <a:endParaRPr lang="en-US" b="0" dirty="0">
              <a:solidFill>
                <a:srgbClr val="002060"/>
              </a:solidFill>
            </a:endParaRPr>
          </a:p>
        </p:txBody>
      </p:sp>
      <p:sp>
        <p:nvSpPr>
          <p:cNvPr id="67" name="TextBox 66">
            <a:extLst>
              <a:ext uri="{FF2B5EF4-FFF2-40B4-BE49-F238E27FC236}">
                <a16:creationId xmlns:a16="http://schemas.microsoft.com/office/drawing/2014/main" id="{A72A591F-885D-0D41-92FD-E0406BB9AB3D}"/>
              </a:ext>
            </a:extLst>
          </p:cNvPr>
          <p:cNvSpPr txBox="1"/>
          <p:nvPr/>
        </p:nvSpPr>
        <p:spPr>
          <a:xfrm>
            <a:off x="304800" y="4476422"/>
            <a:ext cx="3688638" cy="584775"/>
          </a:xfrm>
          <a:prstGeom prst="rect">
            <a:avLst/>
          </a:prstGeom>
          <a:noFill/>
        </p:spPr>
        <p:txBody>
          <a:bodyPr wrap="square" rtlCol="0">
            <a:spAutoFit/>
          </a:bodyPr>
          <a:lstStyle/>
          <a:p>
            <a:r>
              <a:rPr lang="en-US" b="0" dirty="0">
                <a:solidFill>
                  <a:srgbClr val="002060"/>
                </a:solidFill>
              </a:rPr>
              <a:t>3. Client communicates with </a:t>
            </a:r>
            <a:r>
              <a:rPr lang="en-US" b="0" dirty="0" err="1">
                <a:solidFill>
                  <a:srgbClr val="002060"/>
                </a:solidFill>
              </a:rPr>
              <a:t>datanode</a:t>
            </a:r>
            <a:r>
              <a:rPr lang="en-US" b="0" dirty="0">
                <a:solidFill>
                  <a:srgbClr val="002060"/>
                </a:solidFill>
              </a:rPr>
              <a:t> to request and receive each file block</a:t>
            </a:r>
          </a:p>
        </p:txBody>
      </p:sp>
    </p:spTree>
    <p:extLst>
      <p:ext uri="{BB962C8B-B14F-4D97-AF65-F5344CB8AC3E}">
        <p14:creationId xmlns:p14="http://schemas.microsoft.com/office/powerpoint/2010/main" val="19594538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p:txBody>
          <a:bodyPr/>
          <a:lstStyle/>
          <a:p>
            <a:r>
              <a:rPr lang="en-GB" dirty="0" err="1"/>
              <a:t>Namenode</a:t>
            </a:r>
            <a:r>
              <a:rPr lang="en-GB" dirty="0"/>
              <a:t> Responsibilities</a:t>
            </a:r>
          </a:p>
        </p:txBody>
      </p:sp>
      <p:sp>
        <p:nvSpPr>
          <p:cNvPr id="37891" name="Rectangle 2"/>
          <p:cNvSpPr>
            <a:spLocks noGrp="1" noChangeArrowheads="1"/>
          </p:cNvSpPr>
          <p:nvPr>
            <p:ph type="body" idx="1"/>
          </p:nvPr>
        </p:nvSpPr>
        <p:spPr>
          <a:xfrm>
            <a:off x="381000" y="1066800"/>
            <a:ext cx="8458200" cy="4114800"/>
          </a:xfrm>
        </p:spPr>
        <p:txBody>
          <a:bodyPr>
            <a:normAutofit fontScale="92500" lnSpcReduction="10000"/>
          </a:bodyPr>
          <a:lstStyle/>
          <a:p>
            <a:r>
              <a:rPr lang="en-GB" dirty="0"/>
              <a:t>Managing the file system namespace:</a:t>
            </a:r>
          </a:p>
          <a:p>
            <a:pPr lvl="1"/>
            <a:r>
              <a:rPr lang="en-GB" dirty="0"/>
              <a:t>Holds file/directory structure, metadata, file-to-block mapping, access permissions, etc. Coordinating file operations:</a:t>
            </a:r>
          </a:p>
          <a:p>
            <a:pPr lvl="1"/>
            <a:r>
              <a:rPr lang="en-GB" dirty="0"/>
              <a:t>Directs clients to </a:t>
            </a:r>
            <a:r>
              <a:rPr lang="en-GB" dirty="0" err="1"/>
              <a:t>datanodes</a:t>
            </a:r>
            <a:r>
              <a:rPr lang="en-GB" dirty="0"/>
              <a:t> for reads and writes</a:t>
            </a:r>
          </a:p>
          <a:p>
            <a:pPr lvl="1"/>
            <a:r>
              <a:rPr lang="en-GB" dirty="0">
                <a:solidFill>
                  <a:srgbClr val="FF0000"/>
                </a:solidFill>
              </a:rPr>
              <a:t>No data is moved through the </a:t>
            </a:r>
            <a:r>
              <a:rPr lang="en-GB" dirty="0" err="1">
                <a:solidFill>
                  <a:srgbClr val="FF0000"/>
                </a:solidFill>
              </a:rPr>
              <a:t>namenode</a:t>
            </a:r>
            <a:endParaRPr lang="en-GB" dirty="0">
              <a:solidFill>
                <a:srgbClr val="FF0000"/>
              </a:solidFill>
            </a:endParaRPr>
          </a:p>
          <a:p>
            <a:r>
              <a:rPr lang="en-GB" dirty="0"/>
              <a:t>Maintaining overall health:</a:t>
            </a:r>
          </a:p>
          <a:p>
            <a:pPr lvl="1"/>
            <a:r>
              <a:rPr lang="en-GB" dirty="0"/>
              <a:t>Periodic communication with the </a:t>
            </a:r>
            <a:r>
              <a:rPr lang="en-GB" dirty="0" err="1"/>
              <a:t>datanodes</a:t>
            </a:r>
            <a:endParaRPr lang="en-GB" dirty="0"/>
          </a:p>
          <a:p>
            <a:pPr lvl="1"/>
            <a:r>
              <a:rPr lang="en-GB" dirty="0"/>
              <a:t>Block re-replication and rebalancing</a:t>
            </a:r>
          </a:p>
          <a:p>
            <a:pPr lvl="1"/>
            <a:r>
              <a:rPr lang="en-GB" dirty="0"/>
              <a:t>Garbage collection</a:t>
            </a:r>
          </a:p>
          <a:p>
            <a:pPr lvl="1"/>
            <a:endParaRPr lang="en-GB" dirty="0"/>
          </a:p>
          <a:p>
            <a:r>
              <a:rPr lang="en-GB" b="1" dirty="0"/>
              <a:t>Q</a:t>
            </a:r>
            <a:r>
              <a:rPr lang="en-GB" dirty="0"/>
              <a:t>: What if the </a:t>
            </a:r>
            <a:r>
              <a:rPr lang="en-GB" dirty="0" err="1"/>
              <a:t>namenode’s</a:t>
            </a:r>
            <a:r>
              <a:rPr lang="en-GB" dirty="0"/>
              <a:t> data is lost?</a:t>
            </a:r>
          </a:p>
          <a:p>
            <a:endParaRPr lang="en-GB" dirty="0"/>
          </a:p>
        </p:txBody>
      </p:sp>
      <p:sp>
        <p:nvSpPr>
          <p:cNvPr id="2" name="Slide Number Placeholder 1"/>
          <p:cNvSpPr>
            <a:spLocks noGrp="1"/>
          </p:cNvSpPr>
          <p:nvPr>
            <p:ph type="sldNum" sz="quarter" idx="10"/>
          </p:nvPr>
        </p:nvSpPr>
        <p:spPr/>
        <p:txBody>
          <a:bodyPr/>
          <a:lstStyle/>
          <a:p>
            <a:fld id="{95C605C4-1F5B-4B2B-8458-3FC432AF1FAC}" type="slidenum">
              <a:rPr lang="en-US" smtClean="0"/>
              <a:t>49</a:t>
            </a:fld>
            <a:endParaRPr lang="en-US"/>
          </a:p>
        </p:txBody>
      </p:sp>
    </p:spTree>
    <p:extLst>
      <p:ext uri="{BB962C8B-B14F-4D97-AF65-F5344CB8AC3E}">
        <p14:creationId xmlns:p14="http://schemas.microsoft.com/office/powerpoint/2010/main" val="9857431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Cost of Moving Data Around Data Center</a:t>
            </a:r>
          </a:p>
        </p:txBody>
      </p:sp>
      <p:pic>
        <p:nvPicPr>
          <p:cNvPr id="12" name="Picture 11" descr="dc-hierarchy1.png">
            <a:extLst>
              <a:ext uri="{FF2B5EF4-FFF2-40B4-BE49-F238E27FC236}">
                <a16:creationId xmlns:a16="http://schemas.microsoft.com/office/drawing/2014/main" id="{16DD436C-F799-D74B-BA77-3EE68B47CC46}"/>
              </a:ext>
            </a:extLst>
          </p:cNvPr>
          <p:cNvPicPr>
            <a:picLocks noChangeAspect="1"/>
          </p:cNvPicPr>
          <p:nvPr/>
        </p:nvPicPr>
        <p:blipFill rotWithShape="1">
          <a:blip r:embed="rId3">
            <a:extLst>
              <a:ext uri="{28A0092B-C50C-407E-A947-70E740481C1C}">
                <a14:useLocalDpi xmlns:a14="http://schemas.microsoft.com/office/drawing/2010/main" val="0"/>
              </a:ext>
            </a:extLst>
          </a:blip>
          <a:srcRect b="18561"/>
          <a:stretch/>
        </p:blipFill>
        <p:spPr>
          <a:xfrm>
            <a:off x="609600" y="1159933"/>
            <a:ext cx="7772400" cy="4174067"/>
          </a:xfrm>
          <a:prstGeom prst="rect">
            <a:avLst/>
          </a:prstGeom>
        </p:spPr>
      </p:pic>
      <p:sp>
        <p:nvSpPr>
          <p:cNvPr id="13" name="Oval 12">
            <a:extLst>
              <a:ext uri="{FF2B5EF4-FFF2-40B4-BE49-F238E27FC236}">
                <a16:creationId xmlns:a16="http://schemas.microsoft.com/office/drawing/2014/main" id="{C148A53A-10EC-3A42-AE41-095ED90C6F3B}"/>
              </a:ext>
            </a:extLst>
          </p:cNvPr>
          <p:cNvSpPr/>
          <p:nvPr/>
        </p:nvSpPr>
        <p:spPr bwMode="auto">
          <a:xfrm>
            <a:off x="2057400" y="4648200"/>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rgbClr val="0070C0"/>
              </a:solidFill>
              <a:effectLst/>
              <a:latin typeface="Arial" charset="0"/>
            </a:endParaRPr>
          </a:p>
        </p:txBody>
      </p:sp>
      <p:sp>
        <p:nvSpPr>
          <p:cNvPr id="14" name="Oval 13">
            <a:extLst>
              <a:ext uri="{FF2B5EF4-FFF2-40B4-BE49-F238E27FC236}">
                <a16:creationId xmlns:a16="http://schemas.microsoft.com/office/drawing/2014/main" id="{5C808AFE-84E6-C04B-8AFE-1B4BB5598EE0}"/>
              </a:ext>
            </a:extLst>
          </p:cNvPr>
          <p:cNvSpPr/>
          <p:nvPr/>
        </p:nvSpPr>
        <p:spPr bwMode="auto">
          <a:xfrm>
            <a:off x="3124200" y="2623713"/>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rgbClr val="0070C0"/>
              </a:solidFill>
              <a:effectLst/>
              <a:latin typeface="Arial" charset="0"/>
            </a:endParaRPr>
          </a:p>
        </p:txBody>
      </p:sp>
      <p:sp>
        <p:nvSpPr>
          <p:cNvPr id="15" name="Rectangle 3">
            <a:extLst>
              <a:ext uri="{FF2B5EF4-FFF2-40B4-BE49-F238E27FC236}">
                <a16:creationId xmlns:a16="http://schemas.microsoft.com/office/drawing/2014/main" id="{E4E57015-7FB2-254D-ABFA-8A30C09D88DF}"/>
              </a:ext>
            </a:extLst>
          </p:cNvPr>
          <p:cNvSpPr txBox="1">
            <a:spLocks noChangeArrowheads="1"/>
          </p:cNvSpPr>
          <p:nvPr/>
        </p:nvSpPr>
        <p:spPr bwMode="auto">
          <a:xfrm>
            <a:off x="4038600" y="5468938"/>
            <a:ext cx="5105400" cy="1236662"/>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kern="0" dirty="0">
                <a:solidFill>
                  <a:schemeClr val="bg2"/>
                </a:solidFill>
                <a:latin typeface="Gill Sans"/>
                <a:cs typeface="Gill Sans"/>
              </a:rPr>
              <a:t>Disk reads are much more expensive than DRAM</a:t>
            </a:r>
            <a:r>
              <a:rPr lang="en-US" sz="2000" b="0" kern="0" dirty="0">
                <a:solidFill>
                  <a:schemeClr val="bg2"/>
                </a:solidFill>
                <a:latin typeface="Gill Sans"/>
                <a:cs typeface="Gill Sans"/>
              </a:rPr>
              <a:t>, </a:t>
            </a:r>
            <a:r>
              <a:rPr lang="en-US" sz="2000" b="0" kern="0" dirty="0">
                <a:solidFill>
                  <a:schemeClr val="bg1"/>
                </a:solidFill>
                <a:latin typeface="Gill Sans"/>
                <a:cs typeface="Gill Sans"/>
              </a:rPr>
              <a:t>both in terms of with </a:t>
            </a:r>
            <a:r>
              <a:rPr lang="en-US" sz="2000" kern="0" dirty="0">
                <a:solidFill>
                  <a:srgbClr val="0070C0"/>
                </a:solidFill>
                <a:latin typeface="Gill Sans"/>
                <a:cs typeface="Gill Sans"/>
              </a:rPr>
              <a:t>higher latency</a:t>
            </a:r>
            <a:r>
              <a:rPr lang="en-US" sz="2000" kern="0" dirty="0">
                <a:solidFill>
                  <a:schemeClr val="bg1"/>
                </a:solidFill>
                <a:latin typeface="Gill Sans"/>
                <a:cs typeface="Gill Sans"/>
              </a:rPr>
              <a:t> </a:t>
            </a:r>
            <a:r>
              <a:rPr lang="en-US" sz="2000" b="0" kern="0" dirty="0">
                <a:solidFill>
                  <a:schemeClr val="bg1"/>
                </a:solidFill>
                <a:latin typeface="Gill Sans"/>
                <a:cs typeface="Gill Sans"/>
              </a:rPr>
              <a:t>and </a:t>
            </a:r>
            <a:r>
              <a:rPr lang="en-US" sz="2000" kern="0" dirty="0">
                <a:solidFill>
                  <a:srgbClr val="FF9933"/>
                </a:solidFill>
                <a:latin typeface="Gill Sans"/>
                <a:cs typeface="Gill Sans"/>
              </a:rPr>
              <a:t>lower bandwidth</a:t>
            </a:r>
            <a:r>
              <a:rPr lang="en-US" sz="2000" b="0" kern="0" dirty="0">
                <a:solidFill>
                  <a:schemeClr val="bg1"/>
                </a:solidFill>
                <a:latin typeface="Gill Sans"/>
                <a:cs typeface="Gill Sans"/>
              </a:rPr>
              <a:t>. </a:t>
            </a:r>
            <a:endParaRPr lang="en-US" sz="2000" kern="0" dirty="0">
              <a:solidFill>
                <a:schemeClr val="bg1"/>
              </a:solidFill>
              <a:latin typeface="Gill Sans"/>
              <a:cs typeface="Gill Sans"/>
            </a:endParaRPr>
          </a:p>
        </p:txBody>
      </p:sp>
      <p:sp>
        <p:nvSpPr>
          <p:cNvPr id="16" name="Oval 15">
            <a:extLst>
              <a:ext uri="{FF2B5EF4-FFF2-40B4-BE49-F238E27FC236}">
                <a16:creationId xmlns:a16="http://schemas.microsoft.com/office/drawing/2014/main" id="{13F2ED4F-E868-644D-AC81-5CD3E1D9032B}"/>
              </a:ext>
            </a:extLst>
          </p:cNvPr>
          <p:cNvSpPr/>
          <p:nvPr/>
        </p:nvSpPr>
        <p:spPr bwMode="auto">
          <a:xfrm>
            <a:off x="2057400" y="2395113"/>
            <a:ext cx="457200" cy="457200"/>
          </a:xfrm>
          <a:prstGeom prst="ellipse">
            <a:avLst/>
          </a:prstGeom>
          <a:noFill/>
          <a:ln w="38100" cap="flat" cmpd="sng" algn="ctr">
            <a:solidFill>
              <a:srgbClr val="FF99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70C330EC-8F39-DC40-8871-9AE8C04AEC99}"/>
              </a:ext>
            </a:extLst>
          </p:cNvPr>
          <p:cNvSpPr/>
          <p:nvPr/>
        </p:nvSpPr>
        <p:spPr bwMode="auto">
          <a:xfrm>
            <a:off x="3124200" y="3191669"/>
            <a:ext cx="457200" cy="457200"/>
          </a:xfrm>
          <a:prstGeom prst="ellipse">
            <a:avLst/>
          </a:prstGeom>
          <a:noFill/>
          <a:ln w="38100" cap="flat" cmpd="sng" algn="ctr">
            <a:solidFill>
              <a:srgbClr val="FF99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F657FEFE-1CD5-C144-8A71-08CD189E4A4E}"/>
              </a:ext>
            </a:extLst>
          </p:cNvPr>
          <p:cNvSpPr txBox="1"/>
          <p:nvPr/>
        </p:nvSpPr>
        <p:spPr>
          <a:xfrm>
            <a:off x="7547886" y="1394574"/>
            <a:ext cx="1542410" cy="338554"/>
          </a:xfrm>
          <a:prstGeom prst="rect">
            <a:avLst/>
          </a:prstGeom>
          <a:noFill/>
        </p:spPr>
        <p:txBody>
          <a:bodyPr wrap="none" rtlCol="0">
            <a:spAutoFit/>
          </a:bodyPr>
          <a:lstStyle/>
          <a:p>
            <a:r>
              <a:rPr lang="en-US" dirty="0">
                <a:solidFill>
                  <a:srgbClr val="00B050"/>
                </a:solidFill>
              </a:rPr>
              <a:t>Capacity (GB)</a:t>
            </a:r>
          </a:p>
        </p:txBody>
      </p:sp>
      <p:sp>
        <p:nvSpPr>
          <p:cNvPr id="19" name="TextBox 18">
            <a:extLst>
              <a:ext uri="{FF2B5EF4-FFF2-40B4-BE49-F238E27FC236}">
                <a16:creationId xmlns:a16="http://schemas.microsoft.com/office/drawing/2014/main" id="{E45E0B47-B058-194B-B412-A85D5B63720F}"/>
              </a:ext>
            </a:extLst>
          </p:cNvPr>
          <p:cNvSpPr txBox="1"/>
          <p:nvPr/>
        </p:nvSpPr>
        <p:spPr>
          <a:xfrm>
            <a:off x="7547886" y="2785646"/>
            <a:ext cx="1386918" cy="338554"/>
          </a:xfrm>
          <a:prstGeom prst="rect">
            <a:avLst/>
          </a:prstGeom>
          <a:noFill/>
        </p:spPr>
        <p:txBody>
          <a:bodyPr wrap="none" rtlCol="0">
            <a:spAutoFit/>
          </a:bodyPr>
          <a:lstStyle/>
          <a:p>
            <a:r>
              <a:rPr lang="en-US" dirty="0">
                <a:solidFill>
                  <a:srgbClr val="0070C0"/>
                </a:solidFill>
              </a:rPr>
              <a:t>Latency (</a:t>
            </a:r>
            <a:r>
              <a:rPr lang="en-SG" dirty="0">
                <a:solidFill>
                  <a:srgbClr val="0070C0"/>
                </a:solidFill>
              </a:rPr>
              <a:t>µs)</a:t>
            </a:r>
            <a:endParaRPr lang="en-US" dirty="0">
              <a:solidFill>
                <a:srgbClr val="0070C0"/>
              </a:solidFill>
            </a:endParaRPr>
          </a:p>
        </p:txBody>
      </p:sp>
      <p:sp>
        <p:nvSpPr>
          <p:cNvPr id="20" name="TextBox 19">
            <a:extLst>
              <a:ext uri="{FF2B5EF4-FFF2-40B4-BE49-F238E27FC236}">
                <a16:creationId xmlns:a16="http://schemas.microsoft.com/office/drawing/2014/main" id="{BCE0C9D9-749E-174A-A668-C1E349AA1A02}"/>
              </a:ext>
            </a:extLst>
          </p:cNvPr>
          <p:cNvSpPr txBox="1"/>
          <p:nvPr/>
        </p:nvSpPr>
        <p:spPr>
          <a:xfrm>
            <a:off x="7331427" y="3553367"/>
            <a:ext cx="1736373" cy="338554"/>
          </a:xfrm>
          <a:prstGeom prst="rect">
            <a:avLst/>
          </a:prstGeom>
          <a:noFill/>
        </p:spPr>
        <p:txBody>
          <a:bodyPr wrap="none" rtlCol="0">
            <a:spAutoFit/>
          </a:bodyPr>
          <a:lstStyle/>
          <a:p>
            <a:r>
              <a:rPr lang="en-US" dirty="0">
                <a:solidFill>
                  <a:srgbClr val="FF9933"/>
                </a:solidFill>
              </a:rPr>
              <a:t>Bandwidth (GB)</a:t>
            </a:r>
          </a:p>
        </p:txBody>
      </p:sp>
    </p:spTree>
    <p:extLst>
      <p:ext uri="{BB962C8B-B14F-4D97-AF65-F5344CB8AC3E}">
        <p14:creationId xmlns:p14="http://schemas.microsoft.com/office/powerpoint/2010/main" val="195098444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p:txBody>
          <a:bodyPr/>
          <a:lstStyle/>
          <a:p>
            <a:r>
              <a:rPr lang="en-GB" dirty="0" err="1"/>
              <a:t>Namenode</a:t>
            </a:r>
            <a:r>
              <a:rPr lang="en-GB" dirty="0"/>
              <a:t> Responsibilities</a:t>
            </a:r>
          </a:p>
        </p:txBody>
      </p:sp>
      <p:sp>
        <p:nvSpPr>
          <p:cNvPr id="37891" name="Rectangle 2"/>
          <p:cNvSpPr>
            <a:spLocks noGrp="1" noChangeArrowheads="1"/>
          </p:cNvSpPr>
          <p:nvPr>
            <p:ph type="body" idx="1"/>
          </p:nvPr>
        </p:nvSpPr>
        <p:spPr>
          <a:xfrm>
            <a:off x="381000" y="1066799"/>
            <a:ext cx="8458200" cy="5654675"/>
          </a:xfrm>
        </p:spPr>
        <p:txBody>
          <a:bodyPr>
            <a:normAutofit fontScale="92500" lnSpcReduction="10000"/>
          </a:bodyPr>
          <a:lstStyle/>
          <a:p>
            <a:r>
              <a:rPr lang="en-GB" dirty="0"/>
              <a:t>Managing the file system namespace:</a:t>
            </a:r>
          </a:p>
          <a:p>
            <a:pPr lvl="1"/>
            <a:r>
              <a:rPr lang="en-GB" dirty="0"/>
              <a:t>Holds file/directory structure, metadata, file-to-block mapping, access permissions, etc. Coordinating file operations:</a:t>
            </a:r>
          </a:p>
          <a:p>
            <a:pPr lvl="1"/>
            <a:r>
              <a:rPr lang="en-GB" dirty="0"/>
              <a:t>Directs clients to </a:t>
            </a:r>
            <a:r>
              <a:rPr lang="en-GB" dirty="0" err="1"/>
              <a:t>datanodes</a:t>
            </a:r>
            <a:r>
              <a:rPr lang="en-GB" dirty="0"/>
              <a:t> for reads and writes</a:t>
            </a:r>
          </a:p>
          <a:p>
            <a:pPr lvl="1"/>
            <a:r>
              <a:rPr lang="en-GB" dirty="0">
                <a:solidFill>
                  <a:srgbClr val="FF0000"/>
                </a:solidFill>
              </a:rPr>
              <a:t>No data is moved through the </a:t>
            </a:r>
            <a:r>
              <a:rPr lang="en-GB" dirty="0" err="1">
                <a:solidFill>
                  <a:srgbClr val="FF0000"/>
                </a:solidFill>
              </a:rPr>
              <a:t>namenode</a:t>
            </a:r>
            <a:endParaRPr lang="en-GB" dirty="0">
              <a:solidFill>
                <a:srgbClr val="FF0000"/>
              </a:solidFill>
            </a:endParaRPr>
          </a:p>
          <a:p>
            <a:r>
              <a:rPr lang="en-GB" dirty="0"/>
              <a:t>Maintaining overall health:</a:t>
            </a:r>
          </a:p>
          <a:p>
            <a:pPr lvl="1"/>
            <a:r>
              <a:rPr lang="en-GB" dirty="0"/>
              <a:t>Periodic communication with the </a:t>
            </a:r>
            <a:r>
              <a:rPr lang="en-GB" dirty="0" err="1"/>
              <a:t>datanodes</a:t>
            </a:r>
            <a:endParaRPr lang="en-GB" dirty="0"/>
          </a:p>
          <a:p>
            <a:pPr lvl="1"/>
            <a:r>
              <a:rPr lang="en-GB" dirty="0"/>
              <a:t>Block re-replication and rebalancing</a:t>
            </a:r>
          </a:p>
          <a:p>
            <a:pPr lvl="1"/>
            <a:r>
              <a:rPr lang="en-GB" dirty="0"/>
              <a:t>Garbage collection</a:t>
            </a:r>
          </a:p>
          <a:p>
            <a:pPr lvl="1"/>
            <a:endParaRPr lang="en-GB" dirty="0"/>
          </a:p>
          <a:p>
            <a:r>
              <a:rPr lang="en-GB" b="1" dirty="0"/>
              <a:t>Q</a:t>
            </a:r>
            <a:r>
              <a:rPr lang="en-GB" dirty="0"/>
              <a:t>: What if the </a:t>
            </a:r>
            <a:r>
              <a:rPr lang="en-GB" dirty="0" err="1"/>
              <a:t>namenode’s</a:t>
            </a:r>
            <a:r>
              <a:rPr lang="en-GB" dirty="0"/>
              <a:t> data is lost?</a:t>
            </a:r>
          </a:p>
          <a:p>
            <a:r>
              <a:rPr lang="en-GB" b="1" dirty="0"/>
              <a:t>A</a:t>
            </a:r>
            <a:r>
              <a:rPr lang="en-GB" dirty="0"/>
              <a:t>: All files on the filesystem cannot be retrieved since there is no way to reconstruct them from the raw block data. Fortunately, Hadoop provides 2 ways of improving resilience, through backups and secondary </a:t>
            </a:r>
            <a:r>
              <a:rPr lang="en-GB" dirty="0" err="1"/>
              <a:t>namenodes</a:t>
            </a:r>
            <a:r>
              <a:rPr lang="en-GB" dirty="0"/>
              <a:t> (out of syllabus, but you can refer to Resources for details)</a:t>
            </a:r>
          </a:p>
          <a:p>
            <a:endParaRPr lang="en-GB" dirty="0"/>
          </a:p>
        </p:txBody>
      </p:sp>
      <p:sp>
        <p:nvSpPr>
          <p:cNvPr id="2" name="Slide Number Placeholder 1"/>
          <p:cNvSpPr>
            <a:spLocks noGrp="1"/>
          </p:cNvSpPr>
          <p:nvPr>
            <p:ph type="sldNum" sz="quarter" idx="10"/>
          </p:nvPr>
        </p:nvSpPr>
        <p:spPr/>
        <p:txBody>
          <a:bodyPr/>
          <a:lstStyle/>
          <a:p>
            <a:fld id="{95C605C4-1F5B-4B2B-8458-3FC432AF1FAC}" type="slidenum">
              <a:rPr lang="en-US" smtClean="0"/>
              <a:t>50</a:t>
            </a:fld>
            <a:endParaRPr lang="en-US"/>
          </a:p>
        </p:txBody>
      </p:sp>
    </p:spTree>
    <p:extLst>
      <p:ext uri="{BB962C8B-B14F-4D97-AF65-F5344CB8AC3E}">
        <p14:creationId xmlns:p14="http://schemas.microsoft.com/office/powerpoint/2010/main" val="36640910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everything together…</a:t>
            </a:r>
          </a:p>
        </p:txBody>
      </p:sp>
      <p:sp>
        <p:nvSpPr>
          <p:cNvPr id="57" name="Rectangle 6"/>
          <p:cNvSpPr>
            <a:spLocks noChangeArrowheads="1"/>
          </p:cNvSpPr>
          <p:nvPr/>
        </p:nvSpPr>
        <p:spPr bwMode="auto">
          <a:xfrm>
            <a:off x="4572000" y="21336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58" name="Rectangle 35"/>
          <p:cNvSpPr>
            <a:spLocks noChangeArrowheads="1"/>
          </p:cNvSpPr>
          <p:nvPr/>
        </p:nvSpPr>
        <p:spPr bwMode="auto">
          <a:xfrm>
            <a:off x="4572000" y="24384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9" name="Rectangle 6"/>
          <p:cNvSpPr>
            <a:spLocks noChangeArrowheads="1"/>
          </p:cNvSpPr>
          <p:nvPr/>
        </p:nvSpPr>
        <p:spPr bwMode="auto">
          <a:xfrm>
            <a:off x="2438400" y="21336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0" name="Rectangle 6"/>
          <p:cNvSpPr>
            <a:spLocks noChangeArrowheads="1"/>
          </p:cNvSpPr>
          <p:nvPr/>
        </p:nvSpPr>
        <p:spPr bwMode="auto">
          <a:xfrm>
            <a:off x="3505200" y="35052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1" name="Rectangle 6"/>
          <p:cNvSpPr>
            <a:spLocks noChangeArrowheads="1"/>
          </p:cNvSpPr>
          <p:nvPr/>
        </p:nvSpPr>
        <p:spPr bwMode="auto">
          <a:xfrm>
            <a:off x="5562600" y="35052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2" name="Rectangle 6"/>
          <p:cNvSpPr>
            <a:spLocks noChangeArrowheads="1"/>
          </p:cNvSpPr>
          <p:nvPr/>
        </p:nvSpPr>
        <p:spPr bwMode="auto">
          <a:xfrm>
            <a:off x="1447800" y="35052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63" name="Straight Arrow Connector 53"/>
          <p:cNvCxnSpPr>
            <a:cxnSpLocks noChangeShapeType="1"/>
            <a:stCxn id="107" idx="2"/>
            <a:endCxn id="70" idx="0"/>
          </p:cNvCxnSpPr>
          <p:nvPr/>
        </p:nvCxnSpPr>
        <p:spPr bwMode="auto">
          <a:xfrm rot="5400000">
            <a:off x="2362200" y="2971800"/>
            <a:ext cx="1143000" cy="9906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4" name="Straight Arrow Connector 53"/>
          <p:cNvCxnSpPr>
            <a:cxnSpLocks noChangeShapeType="1"/>
            <a:stCxn id="107" idx="2"/>
            <a:endCxn id="82" idx="0"/>
          </p:cNvCxnSpPr>
          <p:nvPr/>
        </p:nvCxnSpPr>
        <p:spPr bwMode="auto">
          <a:xfrm rot="16200000" flipH="1">
            <a:off x="3390900" y="2933700"/>
            <a:ext cx="1143000" cy="10668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5" name="Straight Arrow Connector 53"/>
          <p:cNvCxnSpPr>
            <a:cxnSpLocks noChangeShapeType="1"/>
            <a:stCxn id="107" idx="2"/>
            <a:endCxn id="94" idx="0"/>
          </p:cNvCxnSpPr>
          <p:nvPr/>
        </p:nvCxnSpPr>
        <p:spPr bwMode="auto">
          <a:xfrm rot="16200000" flipH="1">
            <a:off x="4419600" y="1905000"/>
            <a:ext cx="1143000" cy="31242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6" name="Straight Arrow Connector 53"/>
          <p:cNvCxnSpPr>
            <a:cxnSpLocks noChangeShapeType="1"/>
            <a:stCxn id="109" idx="2"/>
            <a:endCxn id="79" idx="0"/>
          </p:cNvCxnSpPr>
          <p:nvPr/>
        </p:nvCxnSpPr>
        <p:spPr bwMode="auto">
          <a:xfrm rot="5400000">
            <a:off x="3619500" y="1714500"/>
            <a:ext cx="762000" cy="31242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7" name="Straight Arrow Connector 53"/>
          <p:cNvCxnSpPr>
            <a:cxnSpLocks noChangeShapeType="1"/>
            <a:stCxn id="109" idx="2"/>
            <a:endCxn id="91" idx="0"/>
          </p:cNvCxnSpPr>
          <p:nvPr/>
        </p:nvCxnSpPr>
        <p:spPr bwMode="auto">
          <a:xfrm rot="5400000">
            <a:off x="4648200" y="2743200"/>
            <a:ext cx="762000" cy="10668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8" name="Straight Arrow Connector 53"/>
          <p:cNvCxnSpPr>
            <a:cxnSpLocks noChangeShapeType="1"/>
            <a:stCxn id="109" idx="2"/>
            <a:endCxn id="103" idx="0"/>
          </p:cNvCxnSpPr>
          <p:nvPr/>
        </p:nvCxnSpPr>
        <p:spPr bwMode="auto">
          <a:xfrm rot="16200000" flipH="1">
            <a:off x="5676900" y="2781300"/>
            <a:ext cx="762000" cy="9906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sp>
        <p:nvSpPr>
          <p:cNvPr id="69" name="Rectangle 6"/>
          <p:cNvSpPr>
            <a:spLocks noChangeArrowheads="1"/>
          </p:cNvSpPr>
          <p:nvPr/>
        </p:nvSpPr>
        <p:spPr bwMode="auto">
          <a:xfrm>
            <a:off x="1600200" y="40386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0" name="Rectangle 4"/>
          <p:cNvSpPr>
            <a:spLocks noChangeArrowheads="1"/>
          </p:cNvSpPr>
          <p:nvPr/>
        </p:nvSpPr>
        <p:spPr bwMode="auto">
          <a:xfrm>
            <a:off x="1600200" y="40386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daemon</a:t>
            </a:r>
          </a:p>
        </p:txBody>
      </p:sp>
      <p:sp>
        <p:nvSpPr>
          <p:cNvPr id="71" name="Rectangle 35"/>
          <p:cNvSpPr>
            <a:spLocks noChangeArrowheads="1"/>
          </p:cNvSpPr>
          <p:nvPr/>
        </p:nvSpPr>
        <p:spPr bwMode="auto">
          <a:xfrm>
            <a:off x="1600200" y="43434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72" name="Flowchart: Magnetic Disk 36"/>
          <p:cNvSpPr>
            <a:spLocks noChangeArrowheads="1"/>
          </p:cNvSpPr>
          <p:nvPr/>
        </p:nvSpPr>
        <p:spPr bwMode="auto">
          <a:xfrm>
            <a:off x="1870502" y="47244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3" name="Flowchart: Magnetic Disk 37"/>
          <p:cNvSpPr>
            <a:spLocks noChangeArrowheads="1"/>
          </p:cNvSpPr>
          <p:nvPr/>
        </p:nvSpPr>
        <p:spPr bwMode="auto">
          <a:xfrm>
            <a:off x="2403902" y="47244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74" name="Straight Connector 38"/>
          <p:cNvCxnSpPr>
            <a:cxnSpLocks noChangeShapeType="1"/>
          </p:cNvCxnSpPr>
          <p:nvPr/>
        </p:nvCxnSpPr>
        <p:spPr bwMode="auto">
          <a:xfrm rot="5400000">
            <a:off x="1603803" y="4762501"/>
            <a:ext cx="228600" cy="3175"/>
          </a:xfrm>
          <a:prstGeom prst="line">
            <a:avLst/>
          </a:prstGeom>
          <a:noFill/>
          <a:ln w="9525" algn="ctr">
            <a:solidFill>
              <a:sysClr val="windowText" lastClr="000000"/>
            </a:solidFill>
            <a:round/>
            <a:headEnd/>
            <a:tailEnd/>
          </a:ln>
        </p:spPr>
      </p:cxnSp>
      <p:cxnSp>
        <p:nvCxnSpPr>
          <p:cNvPr id="75" name="Straight Connector 39"/>
          <p:cNvCxnSpPr>
            <a:cxnSpLocks noChangeShapeType="1"/>
            <a:endCxn id="72" idx="2"/>
          </p:cNvCxnSpPr>
          <p:nvPr/>
        </p:nvCxnSpPr>
        <p:spPr bwMode="auto">
          <a:xfrm>
            <a:off x="1718102" y="4876801"/>
            <a:ext cx="152400" cy="1588"/>
          </a:xfrm>
          <a:prstGeom prst="line">
            <a:avLst/>
          </a:prstGeom>
          <a:noFill/>
          <a:ln w="9525" algn="ctr">
            <a:solidFill>
              <a:sysClr val="windowText" lastClr="000000"/>
            </a:solidFill>
            <a:round/>
            <a:headEnd/>
            <a:tailEnd/>
          </a:ln>
        </p:spPr>
      </p:cxnSp>
      <p:cxnSp>
        <p:nvCxnSpPr>
          <p:cNvPr id="76" name="Straight Connector 40"/>
          <p:cNvCxnSpPr>
            <a:cxnSpLocks noChangeShapeType="1"/>
          </p:cNvCxnSpPr>
          <p:nvPr/>
        </p:nvCxnSpPr>
        <p:spPr bwMode="auto">
          <a:xfrm rot="5400000">
            <a:off x="2137203" y="4760913"/>
            <a:ext cx="228600" cy="3175"/>
          </a:xfrm>
          <a:prstGeom prst="line">
            <a:avLst/>
          </a:prstGeom>
          <a:noFill/>
          <a:ln w="9525" algn="ctr">
            <a:solidFill>
              <a:sysClr val="windowText" lastClr="000000"/>
            </a:solidFill>
            <a:round/>
            <a:headEnd/>
            <a:tailEnd/>
          </a:ln>
        </p:spPr>
      </p:cxnSp>
      <p:cxnSp>
        <p:nvCxnSpPr>
          <p:cNvPr id="77" name="Straight Connector 41"/>
          <p:cNvCxnSpPr>
            <a:cxnSpLocks noChangeShapeType="1"/>
          </p:cNvCxnSpPr>
          <p:nvPr/>
        </p:nvCxnSpPr>
        <p:spPr bwMode="auto">
          <a:xfrm>
            <a:off x="2251502" y="4875214"/>
            <a:ext cx="152400" cy="3175"/>
          </a:xfrm>
          <a:prstGeom prst="line">
            <a:avLst/>
          </a:prstGeom>
          <a:noFill/>
          <a:ln w="9525" algn="ctr">
            <a:solidFill>
              <a:sysClr val="windowText" lastClr="000000"/>
            </a:solidFill>
            <a:round/>
            <a:headEnd/>
            <a:tailEnd/>
          </a:ln>
        </p:spPr>
      </p:cxnSp>
      <p:sp>
        <p:nvSpPr>
          <p:cNvPr id="78" name="TextBox 42"/>
          <p:cNvSpPr txBox="1">
            <a:spLocks noChangeArrowheads="1"/>
          </p:cNvSpPr>
          <p:nvPr/>
        </p:nvSpPr>
        <p:spPr bwMode="auto">
          <a:xfrm>
            <a:off x="2861102" y="46910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79" name="Rectangle 4"/>
          <p:cNvSpPr>
            <a:spLocks noChangeArrowheads="1"/>
          </p:cNvSpPr>
          <p:nvPr/>
        </p:nvSpPr>
        <p:spPr bwMode="auto">
          <a:xfrm>
            <a:off x="1600200" y="36576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80" name="Rectangle 4"/>
          <p:cNvSpPr>
            <a:spLocks noChangeArrowheads="1"/>
          </p:cNvSpPr>
          <p:nvPr/>
        </p:nvSpPr>
        <p:spPr bwMode="auto">
          <a:xfrm>
            <a:off x="1447800" y="51054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slave node</a:t>
            </a:r>
          </a:p>
        </p:txBody>
      </p:sp>
      <p:sp>
        <p:nvSpPr>
          <p:cNvPr id="81" name="Rectangle 6"/>
          <p:cNvSpPr>
            <a:spLocks noChangeArrowheads="1"/>
          </p:cNvSpPr>
          <p:nvPr/>
        </p:nvSpPr>
        <p:spPr bwMode="auto">
          <a:xfrm>
            <a:off x="3657600" y="40386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2" name="Rectangle 4"/>
          <p:cNvSpPr>
            <a:spLocks noChangeArrowheads="1"/>
          </p:cNvSpPr>
          <p:nvPr/>
        </p:nvSpPr>
        <p:spPr bwMode="auto">
          <a:xfrm>
            <a:off x="3657600" y="40386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daemon</a:t>
            </a:r>
          </a:p>
        </p:txBody>
      </p:sp>
      <p:sp>
        <p:nvSpPr>
          <p:cNvPr id="83" name="Rectangle 35"/>
          <p:cNvSpPr>
            <a:spLocks noChangeArrowheads="1"/>
          </p:cNvSpPr>
          <p:nvPr/>
        </p:nvSpPr>
        <p:spPr bwMode="auto">
          <a:xfrm>
            <a:off x="3657600" y="43434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84" name="Flowchart: Magnetic Disk 36"/>
          <p:cNvSpPr>
            <a:spLocks noChangeArrowheads="1"/>
          </p:cNvSpPr>
          <p:nvPr/>
        </p:nvSpPr>
        <p:spPr bwMode="auto">
          <a:xfrm>
            <a:off x="3927902" y="47244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5" name="Flowchart: Magnetic Disk 37"/>
          <p:cNvSpPr>
            <a:spLocks noChangeArrowheads="1"/>
          </p:cNvSpPr>
          <p:nvPr/>
        </p:nvSpPr>
        <p:spPr bwMode="auto">
          <a:xfrm>
            <a:off x="4461302" y="47244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86" name="Straight Connector 38"/>
          <p:cNvCxnSpPr>
            <a:cxnSpLocks noChangeShapeType="1"/>
          </p:cNvCxnSpPr>
          <p:nvPr/>
        </p:nvCxnSpPr>
        <p:spPr bwMode="auto">
          <a:xfrm rot="5400000">
            <a:off x="3661203" y="4762501"/>
            <a:ext cx="228600" cy="3175"/>
          </a:xfrm>
          <a:prstGeom prst="line">
            <a:avLst/>
          </a:prstGeom>
          <a:noFill/>
          <a:ln w="9525" algn="ctr">
            <a:solidFill>
              <a:sysClr val="windowText" lastClr="000000"/>
            </a:solidFill>
            <a:round/>
            <a:headEnd/>
            <a:tailEnd/>
          </a:ln>
        </p:spPr>
      </p:cxnSp>
      <p:cxnSp>
        <p:nvCxnSpPr>
          <p:cNvPr id="87" name="Straight Connector 39"/>
          <p:cNvCxnSpPr>
            <a:cxnSpLocks noChangeShapeType="1"/>
            <a:endCxn id="84" idx="2"/>
          </p:cNvCxnSpPr>
          <p:nvPr/>
        </p:nvCxnSpPr>
        <p:spPr bwMode="auto">
          <a:xfrm>
            <a:off x="3775502" y="4876801"/>
            <a:ext cx="152400" cy="1588"/>
          </a:xfrm>
          <a:prstGeom prst="line">
            <a:avLst/>
          </a:prstGeom>
          <a:noFill/>
          <a:ln w="9525" algn="ctr">
            <a:solidFill>
              <a:sysClr val="windowText" lastClr="000000"/>
            </a:solidFill>
            <a:round/>
            <a:headEnd/>
            <a:tailEnd/>
          </a:ln>
        </p:spPr>
      </p:cxnSp>
      <p:cxnSp>
        <p:nvCxnSpPr>
          <p:cNvPr id="88" name="Straight Connector 40"/>
          <p:cNvCxnSpPr>
            <a:cxnSpLocks noChangeShapeType="1"/>
          </p:cNvCxnSpPr>
          <p:nvPr/>
        </p:nvCxnSpPr>
        <p:spPr bwMode="auto">
          <a:xfrm rot="5400000">
            <a:off x="4194603" y="4760913"/>
            <a:ext cx="228600" cy="3175"/>
          </a:xfrm>
          <a:prstGeom prst="line">
            <a:avLst/>
          </a:prstGeom>
          <a:noFill/>
          <a:ln w="9525" algn="ctr">
            <a:solidFill>
              <a:sysClr val="windowText" lastClr="000000"/>
            </a:solidFill>
            <a:round/>
            <a:headEnd/>
            <a:tailEnd/>
          </a:ln>
        </p:spPr>
      </p:cxnSp>
      <p:cxnSp>
        <p:nvCxnSpPr>
          <p:cNvPr id="89" name="Straight Connector 41"/>
          <p:cNvCxnSpPr>
            <a:cxnSpLocks noChangeShapeType="1"/>
          </p:cNvCxnSpPr>
          <p:nvPr/>
        </p:nvCxnSpPr>
        <p:spPr bwMode="auto">
          <a:xfrm>
            <a:off x="4308902" y="4875214"/>
            <a:ext cx="152400" cy="3175"/>
          </a:xfrm>
          <a:prstGeom prst="line">
            <a:avLst/>
          </a:prstGeom>
          <a:noFill/>
          <a:ln w="9525" algn="ctr">
            <a:solidFill>
              <a:sysClr val="windowText" lastClr="000000"/>
            </a:solidFill>
            <a:round/>
            <a:headEnd/>
            <a:tailEnd/>
          </a:ln>
        </p:spPr>
      </p:cxnSp>
      <p:sp>
        <p:nvSpPr>
          <p:cNvPr id="90" name="TextBox 42"/>
          <p:cNvSpPr txBox="1">
            <a:spLocks noChangeArrowheads="1"/>
          </p:cNvSpPr>
          <p:nvPr/>
        </p:nvSpPr>
        <p:spPr bwMode="auto">
          <a:xfrm>
            <a:off x="4918502" y="46910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91" name="Rectangle 4"/>
          <p:cNvSpPr>
            <a:spLocks noChangeArrowheads="1"/>
          </p:cNvSpPr>
          <p:nvPr/>
        </p:nvSpPr>
        <p:spPr bwMode="auto">
          <a:xfrm>
            <a:off x="3657600" y="36576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92" name="Rectangle 4"/>
          <p:cNvSpPr>
            <a:spLocks noChangeArrowheads="1"/>
          </p:cNvSpPr>
          <p:nvPr/>
        </p:nvSpPr>
        <p:spPr bwMode="auto">
          <a:xfrm>
            <a:off x="3505200" y="51054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slave node</a:t>
            </a:r>
          </a:p>
        </p:txBody>
      </p:sp>
      <p:sp>
        <p:nvSpPr>
          <p:cNvPr id="93" name="Rectangle 6"/>
          <p:cNvSpPr>
            <a:spLocks noChangeArrowheads="1"/>
          </p:cNvSpPr>
          <p:nvPr/>
        </p:nvSpPr>
        <p:spPr bwMode="auto">
          <a:xfrm>
            <a:off x="5715000" y="40386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4" name="Rectangle 4"/>
          <p:cNvSpPr>
            <a:spLocks noChangeArrowheads="1"/>
          </p:cNvSpPr>
          <p:nvPr/>
        </p:nvSpPr>
        <p:spPr bwMode="auto">
          <a:xfrm>
            <a:off x="5715000" y="40386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 daemon</a:t>
            </a:r>
          </a:p>
        </p:txBody>
      </p:sp>
      <p:sp>
        <p:nvSpPr>
          <p:cNvPr id="95" name="Rectangle 35"/>
          <p:cNvSpPr>
            <a:spLocks noChangeArrowheads="1"/>
          </p:cNvSpPr>
          <p:nvPr/>
        </p:nvSpPr>
        <p:spPr bwMode="auto">
          <a:xfrm>
            <a:off x="5715000" y="43434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96" name="Flowchart: Magnetic Disk 36"/>
          <p:cNvSpPr>
            <a:spLocks noChangeArrowheads="1"/>
          </p:cNvSpPr>
          <p:nvPr/>
        </p:nvSpPr>
        <p:spPr bwMode="auto">
          <a:xfrm>
            <a:off x="5985302" y="47244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7" name="Flowchart: Magnetic Disk 37"/>
          <p:cNvSpPr>
            <a:spLocks noChangeArrowheads="1"/>
          </p:cNvSpPr>
          <p:nvPr/>
        </p:nvSpPr>
        <p:spPr bwMode="auto">
          <a:xfrm>
            <a:off x="6518702" y="47244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98" name="Straight Connector 38"/>
          <p:cNvCxnSpPr>
            <a:cxnSpLocks noChangeShapeType="1"/>
          </p:cNvCxnSpPr>
          <p:nvPr/>
        </p:nvCxnSpPr>
        <p:spPr bwMode="auto">
          <a:xfrm rot="5400000">
            <a:off x="5718603" y="4762501"/>
            <a:ext cx="228600" cy="3175"/>
          </a:xfrm>
          <a:prstGeom prst="line">
            <a:avLst/>
          </a:prstGeom>
          <a:noFill/>
          <a:ln w="9525" algn="ctr">
            <a:solidFill>
              <a:sysClr val="windowText" lastClr="000000"/>
            </a:solidFill>
            <a:round/>
            <a:headEnd/>
            <a:tailEnd/>
          </a:ln>
        </p:spPr>
      </p:cxnSp>
      <p:cxnSp>
        <p:nvCxnSpPr>
          <p:cNvPr id="99" name="Straight Connector 39"/>
          <p:cNvCxnSpPr>
            <a:cxnSpLocks noChangeShapeType="1"/>
            <a:endCxn id="96" idx="2"/>
          </p:cNvCxnSpPr>
          <p:nvPr/>
        </p:nvCxnSpPr>
        <p:spPr bwMode="auto">
          <a:xfrm>
            <a:off x="5832902" y="4876801"/>
            <a:ext cx="152400" cy="1588"/>
          </a:xfrm>
          <a:prstGeom prst="line">
            <a:avLst/>
          </a:prstGeom>
          <a:noFill/>
          <a:ln w="9525" algn="ctr">
            <a:solidFill>
              <a:sysClr val="windowText" lastClr="000000"/>
            </a:solidFill>
            <a:round/>
            <a:headEnd/>
            <a:tailEnd/>
          </a:ln>
        </p:spPr>
      </p:cxnSp>
      <p:cxnSp>
        <p:nvCxnSpPr>
          <p:cNvPr id="100" name="Straight Connector 40"/>
          <p:cNvCxnSpPr>
            <a:cxnSpLocks noChangeShapeType="1"/>
          </p:cNvCxnSpPr>
          <p:nvPr/>
        </p:nvCxnSpPr>
        <p:spPr bwMode="auto">
          <a:xfrm rot="5400000">
            <a:off x="6252003" y="4760913"/>
            <a:ext cx="228600" cy="3175"/>
          </a:xfrm>
          <a:prstGeom prst="line">
            <a:avLst/>
          </a:prstGeom>
          <a:noFill/>
          <a:ln w="9525" algn="ctr">
            <a:solidFill>
              <a:sysClr val="windowText" lastClr="000000"/>
            </a:solidFill>
            <a:round/>
            <a:headEnd/>
            <a:tailEnd/>
          </a:ln>
        </p:spPr>
      </p:cxnSp>
      <p:cxnSp>
        <p:nvCxnSpPr>
          <p:cNvPr id="101" name="Straight Connector 41"/>
          <p:cNvCxnSpPr>
            <a:cxnSpLocks noChangeShapeType="1"/>
          </p:cNvCxnSpPr>
          <p:nvPr/>
        </p:nvCxnSpPr>
        <p:spPr bwMode="auto">
          <a:xfrm>
            <a:off x="6366302" y="4875214"/>
            <a:ext cx="152400" cy="3175"/>
          </a:xfrm>
          <a:prstGeom prst="line">
            <a:avLst/>
          </a:prstGeom>
          <a:noFill/>
          <a:ln w="9525" algn="ctr">
            <a:solidFill>
              <a:sysClr val="windowText" lastClr="000000"/>
            </a:solidFill>
            <a:round/>
            <a:headEnd/>
            <a:tailEnd/>
          </a:ln>
        </p:spPr>
      </p:cxnSp>
      <p:sp>
        <p:nvSpPr>
          <p:cNvPr id="102" name="TextBox 42"/>
          <p:cNvSpPr txBox="1">
            <a:spLocks noChangeArrowheads="1"/>
          </p:cNvSpPr>
          <p:nvPr/>
        </p:nvSpPr>
        <p:spPr bwMode="auto">
          <a:xfrm>
            <a:off x="6975902" y="46910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103" name="Rectangle 4"/>
          <p:cNvSpPr>
            <a:spLocks noChangeArrowheads="1"/>
          </p:cNvSpPr>
          <p:nvPr/>
        </p:nvSpPr>
        <p:spPr bwMode="auto">
          <a:xfrm>
            <a:off x="5715000" y="36576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104" name="Rectangle 4"/>
          <p:cNvSpPr>
            <a:spLocks noChangeArrowheads="1"/>
          </p:cNvSpPr>
          <p:nvPr/>
        </p:nvSpPr>
        <p:spPr bwMode="auto">
          <a:xfrm>
            <a:off x="5562600" y="51054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slave node</a:t>
            </a:r>
          </a:p>
        </p:txBody>
      </p:sp>
      <p:sp>
        <p:nvSpPr>
          <p:cNvPr id="105" name="Rectangle 4"/>
          <p:cNvSpPr>
            <a:spLocks noChangeArrowheads="1"/>
          </p:cNvSpPr>
          <p:nvPr/>
        </p:nvSpPr>
        <p:spPr bwMode="auto">
          <a:xfrm>
            <a:off x="2438400" y="21336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ysClr val="window" lastClr="FFFFFF"/>
                </a:solidFill>
                <a:effectLst/>
                <a:uLnTx/>
                <a:uFillTx/>
                <a:latin typeface="Arial" pitchFamily="34" charset="0"/>
                <a:cs typeface="Arial" pitchFamily="34" charset="0"/>
              </a:rPr>
              <a:t>namenode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6" name="Rectangle 35"/>
          <p:cNvSpPr>
            <a:spLocks noChangeArrowheads="1"/>
          </p:cNvSpPr>
          <p:nvPr/>
        </p:nvSpPr>
        <p:spPr bwMode="auto">
          <a:xfrm>
            <a:off x="2438400" y="24384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07" name="Rectangle 4"/>
          <p:cNvSpPr>
            <a:spLocks noChangeArrowheads="1"/>
          </p:cNvSpPr>
          <p:nvPr/>
        </p:nvSpPr>
        <p:spPr bwMode="auto">
          <a:xfrm>
            <a:off x="2590800" y="2590800"/>
            <a:ext cx="1676400" cy="3048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namenode</a:t>
            </a:r>
            <a:r>
              <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rPr>
              <a:t> daemon</a:t>
            </a:r>
          </a:p>
        </p:txBody>
      </p:sp>
      <p:sp>
        <p:nvSpPr>
          <p:cNvPr id="108" name="Rectangle 4"/>
          <p:cNvSpPr>
            <a:spLocks noChangeArrowheads="1"/>
          </p:cNvSpPr>
          <p:nvPr/>
        </p:nvSpPr>
        <p:spPr bwMode="auto">
          <a:xfrm>
            <a:off x="4572000" y="21336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rPr>
              <a:t>job submission node</a:t>
            </a:r>
          </a:p>
        </p:txBody>
      </p:sp>
      <p:sp>
        <p:nvSpPr>
          <p:cNvPr id="109" name="Rectangle 4"/>
          <p:cNvSpPr>
            <a:spLocks noChangeArrowheads="1"/>
          </p:cNvSpPr>
          <p:nvPr/>
        </p:nvSpPr>
        <p:spPr bwMode="auto">
          <a:xfrm>
            <a:off x="4724400" y="2590800"/>
            <a:ext cx="1676400" cy="304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chemeClr val="bg1"/>
                </a:solidFill>
                <a:effectLst/>
                <a:uLnTx/>
                <a:uFillTx/>
                <a:latin typeface="Arial" pitchFamily="34" charset="0"/>
                <a:cs typeface="Arial" pitchFamily="34" charset="0"/>
              </a:rPr>
              <a:t>jobtracker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3" name="Slide Number Placeholder 2"/>
          <p:cNvSpPr>
            <a:spLocks noGrp="1"/>
          </p:cNvSpPr>
          <p:nvPr>
            <p:ph type="sldNum" sz="quarter" idx="10"/>
          </p:nvPr>
        </p:nvSpPr>
        <p:spPr/>
        <p:txBody>
          <a:bodyPr/>
          <a:lstStyle/>
          <a:p>
            <a:fld id="{95C605C4-1F5B-4B2B-8458-3FC432AF1FAC}" type="slidenum">
              <a:rPr lang="en-US" smtClean="0"/>
              <a:t>51</a:t>
            </a:fld>
            <a:endParaRPr lang="en-US"/>
          </a:p>
        </p:txBody>
      </p:sp>
      <p:sp>
        <p:nvSpPr>
          <p:cNvPr id="110" name="TextBox 109">
            <a:extLst>
              <a:ext uri="{FF2B5EF4-FFF2-40B4-BE49-F238E27FC236}">
                <a16:creationId xmlns:a16="http://schemas.microsoft.com/office/drawing/2014/main" id="{3F6579A7-D80C-3D42-B487-CBEEC1A22876}"/>
              </a:ext>
            </a:extLst>
          </p:cNvPr>
          <p:cNvSpPr txBox="1"/>
          <p:nvPr/>
        </p:nvSpPr>
        <p:spPr>
          <a:xfrm>
            <a:off x="2415242" y="1468707"/>
            <a:ext cx="1892073" cy="584775"/>
          </a:xfrm>
          <a:prstGeom prst="rect">
            <a:avLst/>
          </a:prstGeom>
          <a:noFill/>
        </p:spPr>
        <p:txBody>
          <a:bodyPr wrap="square" rtlCol="0">
            <a:spAutoFit/>
          </a:bodyPr>
          <a:lstStyle/>
          <a:p>
            <a:r>
              <a:rPr lang="en-US" b="0" dirty="0" err="1">
                <a:solidFill>
                  <a:srgbClr val="002060"/>
                </a:solidFill>
              </a:rPr>
              <a:t>Namenode</a:t>
            </a:r>
            <a:r>
              <a:rPr lang="en-US" b="0" dirty="0">
                <a:solidFill>
                  <a:srgbClr val="002060"/>
                </a:solidFill>
              </a:rPr>
              <a:t> for HDFS</a:t>
            </a:r>
          </a:p>
        </p:txBody>
      </p:sp>
      <p:sp>
        <p:nvSpPr>
          <p:cNvPr id="111" name="TextBox 110">
            <a:extLst>
              <a:ext uri="{FF2B5EF4-FFF2-40B4-BE49-F238E27FC236}">
                <a16:creationId xmlns:a16="http://schemas.microsoft.com/office/drawing/2014/main" id="{5C468843-3708-E046-AEB0-BE0C6533B240}"/>
              </a:ext>
            </a:extLst>
          </p:cNvPr>
          <p:cNvSpPr txBox="1"/>
          <p:nvPr/>
        </p:nvSpPr>
        <p:spPr>
          <a:xfrm>
            <a:off x="4748186" y="1434524"/>
            <a:ext cx="1892073" cy="584775"/>
          </a:xfrm>
          <a:prstGeom prst="rect">
            <a:avLst/>
          </a:prstGeom>
          <a:noFill/>
        </p:spPr>
        <p:txBody>
          <a:bodyPr wrap="square" rtlCol="0">
            <a:spAutoFit/>
          </a:bodyPr>
          <a:lstStyle/>
          <a:p>
            <a:r>
              <a:rPr lang="en-US" b="0" dirty="0">
                <a:solidFill>
                  <a:srgbClr val="002060"/>
                </a:solidFill>
              </a:rPr>
              <a:t>Master node for Hadoop runtime</a:t>
            </a:r>
          </a:p>
        </p:txBody>
      </p:sp>
      <p:sp>
        <p:nvSpPr>
          <p:cNvPr id="112" name="TextBox 111">
            <a:extLst>
              <a:ext uri="{FF2B5EF4-FFF2-40B4-BE49-F238E27FC236}">
                <a16:creationId xmlns:a16="http://schemas.microsoft.com/office/drawing/2014/main" id="{B8152F67-CBD6-3344-B290-B80CA3CF8AAD}"/>
              </a:ext>
            </a:extLst>
          </p:cNvPr>
          <p:cNvSpPr txBox="1"/>
          <p:nvPr/>
        </p:nvSpPr>
        <p:spPr>
          <a:xfrm>
            <a:off x="6608763" y="3045677"/>
            <a:ext cx="1892073" cy="584775"/>
          </a:xfrm>
          <a:prstGeom prst="rect">
            <a:avLst/>
          </a:prstGeom>
          <a:noFill/>
        </p:spPr>
        <p:txBody>
          <a:bodyPr wrap="square" rtlCol="0">
            <a:spAutoFit/>
          </a:bodyPr>
          <a:lstStyle/>
          <a:p>
            <a:r>
              <a:rPr lang="en-US" b="0" dirty="0">
                <a:solidFill>
                  <a:srgbClr val="002060"/>
                </a:solidFill>
              </a:rPr>
              <a:t>Worker nodes for Hadoop runtime</a:t>
            </a:r>
          </a:p>
        </p:txBody>
      </p:sp>
      <p:sp>
        <p:nvSpPr>
          <p:cNvPr id="113" name="TextBox 112">
            <a:extLst>
              <a:ext uri="{FF2B5EF4-FFF2-40B4-BE49-F238E27FC236}">
                <a16:creationId xmlns:a16="http://schemas.microsoft.com/office/drawing/2014/main" id="{070F62EF-B5FF-0844-9386-1B03A4E21CD8}"/>
              </a:ext>
            </a:extLst>
          </p:cNvPr>
          <p:cNvSpPr txBox="1"/>
          <p:nvPr/>
        </p:nvSpPr>
        <p:spPr>
          <a:xfrm>
            <a:off x="280708" y="4051859"/>
            <a:ext cx="1435807" cy="584775"/>
          </a:xfrm>
          <a:prstGeom prst="rect">
            <a:avLst/>
          </a:prstGeom>
          <a:noFill/>
        </p:spPr>
        <p:txBody>
          <a:bodyPr wrap="square" rtlCol="0">
            <a:spAutoFit/>
          </a:bodyPr>
          <a:lstStyle/>
          <a:p>
            <a:r>
              <a:rPr lang="en-US" b="0" dirty="0" err="1">
                <a:solidFill>
                  <a:srgbClr val="002060"/>
                </a:solidFill>
              </a:rPr>
              <a:t>Datanodes</a:t>
            </a:r>
            <a:r>
              <a:rPr lang="en-US" b="0" dirty="0">
                <a:solidFill>
                  <a:srgbClr val="002060"/>
                </a:solidFill>
              </a:rPr>
              <a:t> for HDFS</a:t>
            </a:r>
          </a:p>
        </p:txBody>
      </p:sp>
    </p:spTree>
    <p:extLst>
      <p:ext uri="{BB962C8B-B14F-4D97-AF65-F5344CB8AC3E}">
        <p14:creationId xmlns:p14="http://schemas.microsoft.com/office/powerpoint/2010/main" val="2171687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77F7E-1B9C-9346-A7A1-3865F586EAB5}"/>
              </a:ext>
            </a:extLst>
          </p:cNvPr>
          <p:cNvSpPr>
            <a:spLocks noGrp="1"/>
          </p:cNvSpPr>
          <p:nvPr>
            <p:ph idx="1"/>
          </p:nvPr>
        </p:nvSpPr>
        <p:spPr>
          <a:xfrm>
            <a:off x="381000" y="1524000"/>
            <a:ext cx="8458200" cy="4648200"/>
          </a:xfrm>
        </p:spPr>
        <p:txBody>
          <a:bodyPr/>
          <a:lstStyle/>
          <a:p>
            <a:pPr marL="457200" indent="-457200">
              <a:buFont typeface="+mj-lt"/>
              <a:buAutoNum type="arabicPeriod"/>
            </a:pPr>
            <a:r>
              <a:rPr lang="en-US" dirty="0"/>
              <a:t>The </a:t>
            </a:r>
            <a:r>
              <a:rPr lang="en-US" dirty="0" err="1"/>
              <a:t>partitioner</a:t>
            </a:r>
            <a:r>
              <a:rPr lang="en-US" dirty="0"/>
              <a:t> determines which keys are processed on which mappers.</a:t>
            </a:r>
          </a:p>
          <a:p>
            <a:pPr marL="457200" indent="-457200">
              <a:buFont typeface="+mj-lt"/>
              <a:buAutoNum type="arabicPeriod"/>
            </a:pPr>
            <a:r>
              <a:rPr lang="en-US" dirty="0"/>
              <a:t>The </a:t>
            </a:r>
            <a:r>
              <a:rPr lang="en-US" dirty="0" err="1"/>
              <a:t>partitioner</a:t>
            </a:r>
            <a:r>
              <a:rPr lang="en-US" dirty="0"/>
              <a:t> can improve performance when some keys are much more common than others.</a:t>
            </a:r>
          </a:p>
          <a:p>
            <a:pPr marL="457200" indent="-457200">
              <a:buFont typeface="+mj-lt"/>
              <a:buAutoNum type="arabicPeriod"/>
            </a:pPr>
            <a:r>
              <a:rPr lang="en-US" dirty="0"/>
              <a:t>The </a:t>
            </a:r>
            <a:r>
              <a:rPr lang="en-US" dirty="0" err="1"/>
              <a:t>partitioner</a:t>
            </a:r>
            <a:r>
              <a:rPr lang="en-US" dirty="0"/>
              <a:t> is run in between the map and reduce phases.</a:t>
            </a:r>
          </a:p>
          <a:p>
            <a:pPr marL="0" indent="0">
              <a:buNone/>
            </a:pPr>
            <a:endParaRPr lang="en-US" dirty="0"/>
          </a:p>
          <a:p>
            <a:endParaRPr lang="en-US" dirty="0"/>
          </a:p>
        </p:txBody>
      </p:sp>
      <p:sp>
        <p:nvSpPr>
          <p:cNvPr id="3" name="Title 2">
            <a:extLst>
              <a:ext uri="{FF2B5EF4-FFF2-40B4-BE49-F238E27FC236}">
                <a16:creationId xmlns:a16="http://schemas.microsoft.com/office/drawing/2014/main" id="{70B1C94F-E72D-2842-8F26-E91E368B3F11}"/>
              </a:ext>
            </a:extLst>
          </p:cNvPr>
          <p:cNvSpPr>
            <a:spLocks noGrp="1"/>
          </p:cNvSpPr>
          <p:nvPr>
            <p:ph type="title"/>
          </p:nvPr>
        </p:nvSpPr>
        <p:spPr>
          <a:xfrm>
            <a:off x="152400" y="114300"/>
            <a:ext cx="7924800" cy="1028700"/>
          </a:xfrm>
        </p:spPr>
        <p:txBody>
          <a:bodyPr/>
          <a:lstStyle/>
          <a:p>
            <a:r>
              <a:rPr lang="en-US" dirty="0"/>
              <a:t>Q: Which statement(s) about </a:t>
            </a:r>
            <a:r>
              <a:rPr lang="en-US" dirty="0" err="1"/>
              <a:t>Hadooop’s</a:t>
            </a:r>
            <a:r>
              <a:rPr lang="en-US" dirty="0"/>
              <a:t> </a:t>
            </a:r>
            <a:r>
              <a:rPr lang="en-US" dirty="0" err="1"/>
              <a:t>partitioner</a:t>
            </a:r>
            <a:r>
              <a:rPr lang="en-US" dirty="0"/>
              <a:t> is true?</a:t>
            </a:r>
          </a:p>
        </p:txBody>
      </p:sp>
      <p:sp>
        <p:nvSpPr>
          <p:cNvPr id="4" name="Slide Number Placeholder 3">
            <a:extLst>
              <a:ext uri="{FF2B5EF4-FFF2-40B4-BE49-F238E27FC236}">
                <a16:creationId xmlns:a16="http://schemas.microsoft.com/office/drawing/2014/main" id="{91A6227D-84AF-284E-BFC7-80E366D00487}"/>
              </a:ext>
            </a:extLst>
          </p:cNvPr>
          <p:cNvSpPr>
            <a:spLocks noGrp="1"/>
          </p:cNvSpPr>
          <p:nvPr>
            <p:ph type="sldNum" sz="quarter" idx="10"/>
          </p:nvPr>
        </p:nvSpPr>
        <p:spPr/>
        <p:txBody>
          <a:bodyPr/>
          <a:lstStyle/>
          <a:p>
            <a:fld id="{95C605C4-1F5B-4B2B-8458-3FC432AF1FAC}" type="slidenum">
              <a:rPr lang="en-US" smtClean="0"/>
              <a:t>52</a:t>
            </a:fld>
            <a:endParaRPr lang="en-US"/>
          </a:p>
        </p:txBody>
      </p:sp>
      <p:pic>
        <p:nvPicPr>
          <p:cNvPr id="6" name="Picture 5">
            <a:extLst>
              <a:ext uri="{FF2B5EF4-FFF2-40B4-BE49-F238E27FC236}">
                <a16:creationId xmlns:a16="http://schemas.microsoft.com/office/drawing/2014/main" id="{050942A1-F307-C743-9612-F558C28ED98B}"/>
              </a:ext>
            </a:extLst>
          </p:cNvPr>
          <p:cNvPicPr>
            <a:picLocks noChangeAspect="1"/>
          </p:cNvPicPr>
          <p:nvPr/>
        </p:nvPicPr>
        <p:blipFill>
          <a:blip r:embed="rId2"/>
          <a:stretch>
            <a:fillRect/>
          </a:stretch>
        </p:blipFill>
        <p:spPr>
          <a:xfrm>
            <a:off x="7926879" y="126770"/>
            <a:ext cx="940030" cy="940030"/>
          </a:xfrm>
          <a:prstGeom prst="rect">
            <a:avLst/>
          </a:prstGeom>
        </p:spPr>
      </p:pic>
    </p:spTree>
    <p:extLst>
      <p:ext uri="{BB962C8B-B14F-4D97-AF65-F5344CB8AC3E}">
        <p14:creationId xmlns:p14="http://schemas.microsoft.com/office/powerpoint/2010/main" val="2633944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77F7E-1B9C-9346-A7A1-3865F586EAB5}"/>
              </a:ext>
            </a:extLst>
          </p:cNvPr>
          <p:cNvSpPr>
            <a:spLocks noGrp="1"/>
          </p:cNvSpPr>
          <p:nvPr>
            <p:ph idx="1"/>
          </p:nvPr>
        </p:nvSpPr>
        <p:spPr>
          <a:xfrm>
            <a:off x="381000" y="1524000"/>
            <a:ext cx="8458200" cy="4648200"/>
          </a:xfrm>
        </p:spPr>
        <p:txBody>
          <a:bodyPr/>
          <a:lstStyle/>
          <a:p>
            <a:pPr marL="457200" indent="-457200">
              <a:buFont typeface="+mj-lt"/>
              <a:buAutoNum type="arabicPeriod"/>
            </a:pPr>
            <a:r>
              <a:rPr lang="en-US" dirty="0"/>
              <a:t>The </a:t>
            </a:r>
            <a:r>
              <a:rPr lang="en-US" dirty="0" err="1"/>
              <a:t>partitioner</a:t>
            </a:r>
            <a:r>
              <a:rPr lang="en-US" dirty="0"/>
              <a:t> determines which keys are processed on which mappers.</a:t>
            </a:r>
          </a:p>
          <a:p>
            <a:pPr marL="457200" indent="-457200">
              <a:buFont typeface="+mj-lt"/>
              <a:buAutoNum type="arabicPeriod"/>
            </a:pPr>
            <a:r>
              <a:rPr lang="en-US" dirty="0"/>
              <a:t>The </a:t>
            </a:r>
            <a:r>
              <a:rPr lang="en-US" dirty="0" err="1"/>
              <a:t>partitioner</a:t>
            </a:r>
            <a:r>
              <a:rPr lang="en-US" dirty="0"/>
              <a:t> can improve performance when some keys are much more common than others.</a:t>
            </a:r>
          </a:p>
          <a:p>
            <a:pPr marL="457200" indent="-457200">
              <a:buFont typeface="+mj-lt"/>
              <a:buAutoNum type="arabicPeriod"/>
            </a:pPr>
            <a:r>
              <a:rPr lang="en-US" dirty="0"/>
              <a:t>The </a:t>
            </a:r>
            <a:r>
              <a:rPr lang="en-US" dirty="0" err="1"/>
              <a:t>partitioner</a:t>
            </a:r>
            <a:r>
              <a:rPr lang="en-US" dirty="0"/>
              <a:t> is run in between the map and reduce phases.</a:t>
            </a:r>
          </a:p>
          <a:p>
            <a:r>
              <a:rPr lang="en-US" b="1" dirty="0"/>
              <a:t>A: 2 and 3</a:t>
            </a:r>
            <a:endParaRPr lang="en-US" dirty="0"/>
          </a:p>
          <a:p>
            <a:endParaRPr lang="en-US" dirty="0"/>
          </a:p>
          <a:p>
            <a:endParaRPr lang="en-US" dirty="0"/>
          </a:p>
        </p:txBody>
      </p:sp>
      <p:sp>
        <p:nvSpPr>
          <p:cNvPr id="3" name="Title 2">
            <a:extLst>
              <a:ext uri="{FF2B5EF4-FFF2-40B4-BE49-F238E27FC236}">
                <a16:creationId xmlns:a16="http://schemas.microsoft.com/office/drawing/2014/main" id="{70B1C94F-E72D-2842-8F26-E91E368B3F11}"/>
              </a:ext>
            </a:extLst>
          </p:cNvPr>
          <p:cNvSpPr>
            <a:spLocks noGrp="1"/>
          </p:cNvSpPr>
          <p:nvPr>
            <p:ph type="title"/>
          </p:nvPr>
        </p:nvSpPr>
        <p:spPr>
          <a:xfrm>
            <a:off x="152400" y="114300"/>
            <a:ext cx="7924800" cy="1028700"/>
          </a:xfrm>
        </p:spPr>
        <p:txBody>
          <a:bodyPr/>
          <a:lstStyle/>
          <a:p>
            <a:r>
              <a:rPr lang="en-US" dirty="0"/>
              <a:t>Q: Which statement(s) about </a:t>
            </a:r>
            <a:r>
              <a:rPr lang="en-US" dirty="0" err="1"/>
              <a:t>Hadooop’s</a:t>
            </a:r>
            <a:r>
              <a:rPr lang="en-US" dirty="0"/>
              <a:t> </a:t>
            </a:r>
            <a:r>
              <a:rPr lang="en-US" dirty="0" err="1"/>
              <a:t>partitioner</a:t>
            </a:r>
            <a:r>
              <a:rPr lang="en-US" dirty="0"/>
              <a:t> is true?</a:t>
            </a:r>
          </a:p>
        </p:txBody>
      </p:sp>
      <p:sp>
        <p:nvSpPr>
          <p:cNvPr id="4" name="Slide Number Placeholder 3">
            <a:extLst>
              <a:ext uri="{FF2B5EF4-FFF2-40B4-BE49-F238E27FC236}">
                <a16:creationId xmlns:a16="http://schemas.microsoft.com/office/drawing/2014/main" id="{91A6227D-84AF-284E-BFC7-80E366D00487}"/>
              </a:ext>
            </a:extLst>
          </p:cNvPr>
          <p:cNvSpPr>
            <a:spLocks noGrp="1"/>
          </p:cNvSpPr>
          <p:nvPr>
            <p:ph type="sldNum" sz="quarter" idx="10"/>
          </p:nvPr>
        </p:nvSpPr>
        <p:spPr/>
        <p:txBody>
          <a:bodyPr/>
          <a:lstStyle/>
          <a:p>
            <a:fld id="{95C605C4-1F5B-4B2B-8458-3FC432AF1FAC}" type="slidenum">
              <a:rPr lang="en-US" smtClean="0"/>
              <a:t>53</a:t>
            </a:fld>
            <a:endParaRPr lang="en-US"/>
          </a:p>
        </p:txBody>
      </p:sp>
      <p:pic>
        <p:nvPicPr>
          <p:cNvPr id="6" name="Picture 5">
            <a:extLst>
              <a:ext uri="{FF2B5EF4-FFF2-40B4-BE49-F238E27FC236}">
                <a16:creationId xmlns:a16="http://schemas.microsoft.com/office/drawing/2014/main" id="{050942A1-F307-C743-9612-F558C28ED98B}"/>
              </a:ext>
            </a:extLst>
          </p:cNvPr>
          <p:cNvPicPr>
            <a:picLocks noChangeAspect="1"/>
          </p:cNvPicPr>
          <p:nvPr/>
        </p:nvPicPr>
        <p:blipFill>
          <a:blip r:embed="rId2"/>
          <a:stretch>
            <a:fillRect/>
          </a:stretch>
        </p:blipFill>
        <p:spPr>
          <a:xfrm>
            <a:off x="7926879" y="126770"/>
            <a:ext cx="940030" cy="940030"/>
          </a:xfrm>
          <a:prstGeom prst="rect">
            <a:avLst/>
          </a:prstGeom>
        </p:spPr>
      </p:pic>
      <p:pic>
        <p:nvPicPr>
          <p:cNvPr id="5" name="Picture 4">
            <a:extLst>
              <a:ext uri="{FF2B5EF4-FFF2-40B4-BE49-F238E27FC236}">
                <a16:creationId xmlns:a16="http://schemas.microsoft.com/office/drawing/2014/main" id="{88019AFC-62AE-094E-B1C0-75982E720228}"/>
              </a:ext>
            </a:extLst>
          </p:cNvPr>
          <p:cNvPicPr>
            <a:picLocks noChangeAspect="1"/>
          </p:cNvPicPr>
          <p:nvPr/>
        </p:nvPicPr>
        <p:blipFill>
          <a:blip r:embed="rId3"/>
          <a:stretch>
            <a:fillRect/>
          </a:stretch>
        </p:blipFill>
        <p:spPr>
          <a:xfrm>
            <a:off x="2590799" y="3844405"/>
            <a:ext cx="5340841" cy="2862781"/>
          </a:xfrm>
          <a:prstGeom prst="rect">
            <a:avLst/>
          </a:prstGeom>
        </p:spPr>
      </p:pic>
    </p:spTree>
    <p:extLst>
      <p:ext uri="{BB962C8B-B14F-4D97-AF65-F5344CB8AC3E}">
        <p14:creationId xmlns:p14="http://schemas.microsoft.com/office/powerpoint/2010/main" val="356778835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77F7E-1B9C-9346-A7A1-3865F586EAB5}"/>
              </a:ext>
            </a:extLst>
          </p:cNvPr>
          <p:cNvSpPr>
            <a:spLocks noGrp="1"/>
          </p:cNvSpPr>
          <p:nvPr>
            <p:ph idx="1"/>
          </p:nvPr>
        </p:nvSpPr>
        <p:spPr>
          <a:xfrm>
            <a:off x="381000" y="2362200"/>
            <a:ext cx="8458200" cy="3810000"/>
          </a:xfrm>
        </p:spPr>
        <p:txBody>
          <a:bodyPr/>
          <a:lstStyle/>
          <a:p>
            <a:pPr marL="457200" indent="-457200">
              <a:buFont typeface="+mj-lt"/>
              <a:buAutoNum type="arabicPeriod"/>
            </a:pPr>
            <a:r>
              <a:rPr lang="en-US" dirty="0"/>
              <a:t>True</a:t>
            </a:r>
          </a:p>
          <a:p>
            <a:pPr marL="457200" indent="-457200">
              <a:buFont typeface="+mj-lt"/>
              <a:buAutoNum type="arabicPeriod"/>
            </a:pPr>
            <a:r>
              <a:rPr lang="en-US" dirty="0"/>
              <a:t>False</a:t>
            </a:r>
          </a:p>
          <a:p>
            <a:pPr marL="0" indent="0">
              <a:buNone/>
            </a:pPr>
            <a:endParaRPr lang="en-US" dirty="0"/>
          </a:p>
          <a:p>
            <a:endParaRPr lang="en-US" dirty="0"/>
          </a:p>
        </p:txBody>
      </p:sp>
      <p:sp>
        <p:nvSpPr>
          <p:cNvPr id="3" name="Title 2">
            <a:extLst>
              <a:ext uri="{FF2B5EF4-FFF2-40B4-BE49-F238E27FC236}">
                <a16:creationId xmlns:a16="http://schemas.microsoft.com/office/drawing/2014/main" id="{70B1C94F-E72D-2842-8F26-E91E368B3F11}"/>
              </a:ext>
            </a:extLst>
          </p:cNvPr>
          <p:cNvSpPr>
            <a:spLocks noGrp="1"/>
          </p:cNvSpPr>
          <p:nvPr>
            <p:ph type="title"/>
          </p:nvPr>
        </p:nvSpPr>
        <p:spPr>
          <a:xfrm>
            <a:off x="152400" y="311150"/>
            <a:ext cx="7620000" cy="1028700"/>
          </a:xfrm>
        </p:spPr>
        <p:txBody>
          <a:bodyPr/>
          <a:lstStyle/>
          <a:p>
            <a:r>
              <a:rPr lang="en-US" dirty="0"/>
              <a:t>Q: True or false: the Shuffle stage of MapReduce is always run within a single node.</a:t>
            </a:r>
          </a:p>
        </p:txBody>
      </p:sp>
      <p:sp>
        <p:nvSpPr>
          <p:cNvPr id="4" name="Slide Number Placeholder 3">
            <a:extLst>
              <a:ext uri="{FF2B5EF4-FFF2-40B4-BE49-F238E27FC236}">
                <a16:creationId xmlns:a16="http://schemas.microsoft.com/office/drawing/2014/main" id="{91A6227D-84AF-284E-BFC7-80E366D00487}"/>
              </a:ext>
            </a:extLst>
          </p:cNvPr>
          <p:cNvSpPr>
            <a:spLocks noGrp="1"/>
          </p:cNvSpPr>
          <p:nvPr>
            <p:ph type="sldNum" sz="quarter" idx="10"/>
          </p:nvPr>
        </p:nvSpPr>
        <p:spPr/>
        <p:txBody>
          <a:bodyPr/>
          <a:lstStyle/>
          <a:p>
            <a:fld id="{95C605C4-1F5B-4B2B-8458-3FC432AF1FAC}" type="slidenum">
              <a:rPr lang="en-US" smtClean="0"/>
              <a:t>54</a:t>
            </a:fld>
            <a:endParaRPr lang="en-US"/>
          </a:p>
        </p:txBody>
      </p:sp>
      <p:pic>
        <p:nvPicPr>
          <p:cNvPr id="6" name="Picture 5">
            <a:extLst>
              <a:ext uri="{FF2B5EF4-FFF2-40B4-BE49-F238E27FC236}">
                <a16:creationId xmlns:a16="http://schemas.microsoft.com/office/drawing/2014/main" id="{050942A1-F307-C743-9612-F558C28ED98B}"/>
              </a:ext>
            </a:extLst>
          </p:cNvPr>
          <p:cNvPicPr>
            <a:picLocks noChangeAspect="1"/>
          </p:cNvPicPr>
          <p:nvPr/>
        </p:nvPicPr>
        <p:blipFill>
          <a:blip r:embed="rId2"/>
          <a:stretch>
            <a:fillRect/>
          </a:stretch>
        </p:blipFill>
        <p:spPr>
          <a:xfrm>
            <a:off x="7926879" y="126770"/>
            <a:ext cx="940030" cy="940030"/>
          </a:xfrm>
          <a:prstGeom prst="rect">
            <a:avLst/>
          </a:prstGeom>
        </p:spPr>
      </p:pic>
    </p:spTree>
    <p:extLst>
      <p:ext uri="{BB962C8B-B14F-4D97-AF65-F5344CB8AC3E}">
        <p14:creationId xmlns:p14="http://schemas.microsoft.com/office/powerpoint/2010/main" val="107918323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77F7E-1B9C-9346-A7A1-3865F586EAB5}"/>
              </a:ext>
            </a:extLst>
          </p:cNvPr>
          <p:cNvSpPr>
            <a:spLocks noGrp="1"/>
          </p:cNvSpPr>
          <p:nvPr>
            <p:ph idx="1"/>
          </p:nvPr>
        </p:nvSpPr>
        <p:spPr>
          <a:xfrm>
            <a:off x="381000" y="2133600"/>
            <a:ext cx="8458200" cy="4038600"/>
          </a:xfrm>
        </p:spPr>
        <p:txBody>
          <a:bodyPr/>
          <a:lstStyle/>
          <a:p>
            <a:pPr marL="457200" indent="-457200">
              <a:buFont typeface="+mj-lt"/>
              <a:buAutoNum type="arabicPeriod"/>
            </a:pPr>
            <a:r>
              <a:rPr lang="en-US" dirty="0"/>
              <a:t>True</a:t>
            </a:r>
          </a:p>
          <a:p>
            <a:pPr marL="457200" indent="-457200">
              <a:buFont typeface="+mj-lt"/>
              <a:buAutoNum type="arabicPeriod"/>
            </a:pPr>
            <a:r>
              <a:rPr lang="en-US" dirty="0"/>
              <a:t>False</a:t>
            </a:r>
          </a:p>
          <a:p>
            <a:pPr marL="0" indent="0">
              <a:buNone/>
            </a:pPr>
            <a:r>
              <a:rPr lang="en-US" dirty="0"/>
              <a:t>A: False (it runs in the worker nodes) </a:t>
            </a:r>
          </a:p>
          <a:p>
            <a:pPr marL="0" indent="0">
              <a:buNone/>
            </a:pPr>
            <a:endParaRPr lang="en-US" dirty="0"/>
          </a:p>
          <a:p>
            <a:endParaRPr lang="en-US" dirty="0"/>
          </a:p>
        </p:txBody>
      </p:sp>
      <p:sp>
        <p:nvSpPr>
          <p:cNvPr id="3" name="Title 2">
            <a:extLst>
              <a:ext uri="{FF2B5EF4-FFF2-40B4-BE49-F238E27FC236}">
                <a16:creationId xmlns:a16="http://schemas.microsoft.com/office/drawing/2014/main" id="{70B1C94F-E72D-2842-8F26-E91E368B3F11}"/>
              </a:ext>
            </a:extLst>
          </p:cNvPr>
          <p:cNvSpPr>
            <a:spLocks noGrp="1"/>
          </p:cNvSpPr>
          <p:nvPr>
            <p:ph type="title"/>
          </p:nvPr>
        </p:nvSpPr>
        <p:spPr>
          <a:xfrm>
            <a:off x="152400" y="311150"/>
            <a:ext cx="7620000" cy="1028700"/>
          </a:xfrm>
        </p:spPr>
        <p:txBody>
          <a:bodyPr/>
          <a:lstStyle/>
          <a:p>
            <a:r>
              <a:rPr lang="en-US" dirty="0"/>
              <a:t>Q: True or false: the Shuffle stage of MapReduce is always run within a single node.</a:t>
            </a:r>
          </a:p>
        </p:txBody>
      </p:sp>
      <p:sp>
        <p:nvSpPr>
          <p:cNvPr id="4" name="Slide Number Placeholder 3">
            <a:extLst>
              <a:ext uri="{FF2B5EF4-FFF2-40B4-BE49-F238E27FC236}">
                <a16:creationId xmlns:a16="http://schemas.microsoft.com/office/drawing/2014/main" id="{91A6227D-84AF-284E-BFC7-80E366D00487}"/>
              </a:ext>
            </a:extLst>
          </p:cNvPr>
          <p:cNvSpPr>
            <a:spLocks noGrp="1"/>
          </p:cNvSpPr>
          <p:nvPr>
            <p:ph type="sldNum" sz="quarter" idx="10"/>
          </p:nvPr>
        </p:nvSpPr>
        <p:spPr/>
        <p:txBody>
          <a:bodyPr/>
          <a:lstStyle/>
          <a:p>
            <a:fld id="{95C605C4-1F5B-4B2B-8458-3FC432AF1FAC}" type="slidenum">
              <a:rPr lang="en-US" smtClean="0"/>
              <a:t>55</a:t>
            </a:fld>
            <a:endParaRPr lang="en-US"/>
          </a:p>
        </p:txBody>
      </p:sp>
      <p:pic>
        <p:nvPicPr>
          <p:cNvPr id="6" name="Picture 5">
            <a:extLst>
              <a:ext uri="{FF2B5EF4-FFF2-40B4-BE49-F238E27FC236}">
                <a16:creationId xmlns:a16="http://schemas.microsoft.com/office/drawing/2014/main" id="{050942A1-F307-C743-9612-F558C28ED98B}"/>
              </a:ext>
            </a:extLst>
          </p:cNvPr>
          <p:cNvPicPr>
            <a:picLocks noChangeAspect="1"/>
          </p:cNvPicPr>
          <p:nvPr/>
        </p:nvPicPr>
        <p:blipFill>
          <a:blip r:embed="rId2"/>
          <a:stretch>
            <a:fillRect/>
          </a:stretch>
        </p:blipFill>
        <p:spPr>
          <a:xfrm>
            <a:off x="7926879" y="126770"/>
            <a:ext cx="940030" cy="940030"/>
          </a:xfrm>
          <a:prstGeom prst="rect">
            <a:avLst/>
          </a:prstGeom>
        </p:spPr>
      </p:pic>
      <p:pic>
        <p:nvPicPr>
          <p:cNvPr id="5" name="Picture 4">
            <a:extLst>
              <a:ext uri="{FF2B5EF4-FFF2-40B4-BE49-F238E27FC236}">
                <a16:creationId xmlns:a16="http://schemas.microsoft.com/office/drawing/2014/main" id="{86642C37-BD72-8744-B2D7-F41ACBC02FEA}"/>
              </a:ext>
            </a:extLst>
          </p:cNvPr>
          <p:cNvPicPr>
            <a:picLocks noChangeAspect="1"/>
          </p:cNvPicPr>
          <p:nvPr/>
        </p:nvPicPr>
        <p:blipFill>
          <a:blip r:embed="rId3"/>
          <a:stretch>
            <a:fillRect/>
          </a:stretch>
        </p:blipFill>
        <p:spPr>
          <a:xfrm>
            <a:off x="1219200" y="3742559"/>
            <a:ext cx="4191000" cy="2910654"/>
          </a:xfrm>
          <a:prstGeom prst="rect">
            <a:avLst/>
          </a:prstGeom>
        </p:spPr>
      </p:pic>
    </p:spTree>
    <p:extLst>
      <p:ext uri="{BB962C8B-B14F-4D97-AF65-F5344CB8AC3E}">
        <p14:creationId xmlns:p14="http://schemas.microsoft.com/office/powerpoint/2010/main" val="399363631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Hadoop: The Definitive Guide (by Tom White)</a:t>
            </a:r>
          </a:p>
          <a:p>
            <a:r>
              <a:rPr lang="en-US" dirty="0"/>
              <a:t>Hadoop Wiki</a:t>
            </a:r>
          </a:p>
          <a:p>
            <a:pPr lvl="1"/>
            <a:r>
              <a:rPr lang="en-US" dirty="0">
                <a:hlinkClick r:id="rId2"/>
              </a:rPr>
              <a:t>https://hadoop.apache.org/docs/current/</a:t>
            </a:r>
          </a:p>
          <a:p>
            <a:r>
              <a:rPr lang="en-US" dirty="0"/>
              <a:t>YARN</a:t>
            </a:r>
          </a:p>
          <a:p>
            <a:pPr lvl="1"/>
            <a:r>
              <a:rPr lang="en-US" dirty="0">
                <a:hlinkClick r:id="rId3"/>
              </a:rPr>
              <a:t>https://hadoop.apache.org/docs/current/hadoop-yarn/hadoop-yarn-site/YARN.html</a:t>
            </a:r>
            <a:endParaRPr lang="en-US" dirty="0"/>
          </a:p>
        </p:txBody>
      </p:sp>
      <p:sp>
        <p:nvSpPr>
          <p:cNvPr id="3" name="Title 2"/>
          <p:cNvSpPr>
            <a:spLocks noGrp="1"/>
          </p:cNvSpPr>
          <p:nvPr>
            <p:ph type="title"/>
          </p:nvPr>
        </p:nvSpPr>
        <p:spPr/>
        <p:txBody>
          <a:bodyPr/>
          <a:lstStyle/>
          <a:p>
            <a:r>
              <a:rPr lang="en-US" dirty="0"/>
              <a:t>Resources</a:t>
            </a:r>
          </a:p>
        </p:txBody>
      </p:sp>
      <p:sp>
        <p:nvSpPr>
          <p:cNvPr id="4" name="Slide Number Placeholder 3"/>
          <p:cNvSpPr>
            <a:spLocks noGrp="1"/>
          </p:cNvSpPr>
          <p:nvPr>
            <p:ph type="sldNum" sz="quarter" idx="10"/>
          </p:nvPr>
        </p:nvSpPr>
        <p:spPr/>
        <p:txBody>
          <a:bodyPr/>
          <a:lstStyle/>
          <a:p>
            <a:fld id="{95C605C4-1F5B-4B2B-8458-3FC432AF1FAC}" type="slidenum">
              <a:rPr lang="en-US" smtClean="0"/>
              <a:t>56</a:t>
            </a:fld>
            <a:endParaRPr lang="en-US"/>
          </a:p>
        </p:txBody>
      </p:sp>
    </p:spTree>
    <p:extLst>
      <p:ext uri="{BB962C8B-B14F-4D97-AF65-F5344CB8AC3E}">
        <p14:creationId xmlns:p14="http://schemas.microsoft.com/office/powerpoint/2010/main" val="251918783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dirty="0"/>
              <a:t>Acknowledgement</a:t>
            </a:r>
            <a:endParaRPr lang="en-US" dirty="0">
              <a:latin typeface="Times New Roman" charset="0"/>
              <a:ea typeface="MS PGothic" charset="0"/>
            </a:endParaRPr>
          </a:p>
        </p:txBody>
      </p:sp>
      <p:sp>
        <p:nvSpPr>
          <p:cNvPr id="72706" name="Content Placeholder 2"/>
          <p:cNvSpPr>
            <a:spLocks noGrp="1"/>
          </p:cNvSpPr>
          <p:nvPr>
            <p:ph idx="1"/>
          </p:nvPr>
        </p:nvSpPr>
        <p:spPr/>
        <p:txBody>
          <a:bodyPr/>
          <a:lstStyle/>
          <a:p>
            <a:r>
              <a:rPr lang="en-US" altLang="en-US" dirty="0"/>
              <a:t>Slides adopted/revised from</a:t>
            </a:r>
          </a:p>
          <a:p>
            <a:pPr lvl="1"/>
            <a:r>
              <a:rPr lang="en-US" altLang="en-US" dirty="0"/>
              <a:t>Jimmy Lin, </a:t>
            </a:r>
            <a:r>
              <a:rPr lang="en-US" altLang="en-US" dirty="0">
                <a:hlinkClick r:id="rId3"/>
              </a:rPr>
              <a:t>http://lintool.github.io/UMD-courses/bigdata-2015-Spring/</a:t>
            </a:r>
            <a:endParaRPr lang="en-US" altLang="en-US" dirty="0"/>
          </a:p>
          <a:p>
            <a:pPr lvl="1"/>
            <a:r>
              <a:rPr lang="en-US" altLang="en-US" dirty="0"/>
              <a:t>He </a:t>
            </a:r>
            <a:r>
              <a:rPr lang="en-US" altLang="en-US" dirty="0" err="1"/>
              <a:t>Bingsheng</a:t>
            </a:r>
            <a:endParaRPr lang="en-US" altLang="en-US" dirty="0"/>
          </a:p>
          <a:p>
            <a:r>
              <a:rPr lang="en-US" altLang="en-US" dirty="0"/>
              <a:t>Some slides are also adopted/revised from </a:t>
            </a:r>
          </a:p>
          <a:p>
            <a:pPr lvl="1"/>
            <a:r>
              <a:rPr lang="en-US" dirty="0"/>
              <a:t>Claudia </a:t>
            </a:r>
            <a:r>
              <a:rPr lang="en-US" dirty="0" err="1"/>
              <a:t>Hauff</a:t>
            </a:r>
            <a:r>
              <a:rPr lang="en-US" dirty="0"/>
              <a:t>, TU Delft: </a:t>
            </a:r>
            <a:r>
              <a:rPr lang="en-US" dirty="0">
                <a:hlinkClick r:id="rId4"/>
              </a:rPr>
              <a:t>https://chauff.github.io/</a:t>
            </a:r>
            <a:r>
              <a:rPr lang="en-US" dirty="0"/>
              <a:t> </a:t>
            </a:r>
          </a:p>
          <a:p>
            <a:pPr lvl="1"/>
            <a:r>
              <a:rPr lang="en-US" dirty="0"/>
              <a:t>Jure </a:t>
            </a:r>
            <a:r>
              <a:rPr lang="en-US" dirty="0" err="1"/>
              <a:t>Leskovec</a:t>
            </a:r>
            <a:r>
              <a:rPr lang="en-US" dirty="0"/>
              <a:t>, Anand </a:t>
            </a:r>
            <a:r>
              <a:rPr lang="en-US" dirty="0" err="1"/>
              <a:t>Rajaraman</a:t>
            </a:r>
            <a:r>
              <a:rPr lang="en-US" dirty="0"/>
              <a:t>, and Jeffrey David Ullman. 2014. Mining of Massive Datasets (2nd ed.). Cambridge University Press. </a:t>
            </a:r>
            <a:r>
              <a:rPr lang="en-US" dirty="0">
                <a:hlinkClick r:id="rId5"/>
              </a:rPr>
              <a:t>http://www.mmds.org/</a:t>
            </a:r>
            <a:endParaRPr lang="en-US" dirty="0">
              <a:latin typeface="Times New Roman" charset="0"/>
              <a:ea typeface="MS PGothic" charset="0"/>
            </a:endParaRPr>
          </a:p>
        </p:txBody>
      </p:sp>
      <p:sp>
        <p:nvSpPr>
          <p:cNvPr id="2" name="Slide Number Placeholder 1"/>
          <p:cNvSpPr>
            <a:spLocks noGrp="1"/>
          </p:cNvSpPr>
          <p:nvPr>
            <p:ph type="sldNum" sz="quarter" idx="10"/>
          </p:nvPr>
        </p:nvSpPr>
        <p:spPr/>
        <p:txBody>
          <a:bodyPr/>
          <a:lstStyle/>
          <a:p>
            <a:fld id="{95C605C4-1F5B-4B2B-8458-3FC432AF1FAC}" type="slidenum">
              <a:rPr lang="en-US" smtClean="0"/>
              <a:t>57</a:t>
            </a:fld>
            <a:endParaRPr lang="en-US"/>
          </a:p>
        </p:txBody>
      </p:sp>
    </p:spTree>
    <p:extLst>
      <p:ext uri="{BB962C8B-B14F-4D97-AF65-F5344CB8AC3E}">
        <p14:creationId xmlns:p14="http://schemas.microsoft.com/office/powerpoint/2010/main" val="50156324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Cost of Moving Data Around Data Center</a:t>
            </a:r>
          </a:p>
        </p:txBody>
      </p:sp>
      <p:sp>
        <p:nvSpPr>
          <p:cNvPr id="9" name="Rectangle 3">
            <a:extLst>
              <a:ext uri="{FF2B5EF4-FFF2-40B4-BE49-F238E27FC236}">
                <a16:creationId xmlns:a16="http://schemas.microsoft.com/office/drawing/2014/main" id="{44B94DE0-2EEB-F244-B030-405BB919936C}"/>
              </a:ext>
            </a:extLst>
          </p:cNvPr>
          <p:cNvSpPr txBox="1">
            <a:spLocks noChangeArrowheads="1"/>
          </p:cNvSpPr>
          <p:nvPr/>
        </p:nvSpPr>
        <p:spPr bwMode="auto">
          <a:xfrm>
            <a:off x="4191000" y="5468938"/>
            <a:ext cx="4800600" cy="1236662"/>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kern="0" dirty="0">
                <a:solidFill>
                  <a:schemeClr val="bg2"/>
                </a:solidFill>
                <a:latin typeface="Gill Sans"/>
                <a:cs typeface="Gill Sans"/>
              </a:rPr>
              <a:t>Storage hierarchy</a:t>
            </a:r>
            <a:r>
              <a:rPr lang="en-US" sz="2000" b="0" kern="0" dirty="0">
                <a:solidFill>
                  <a:schemeClr val="bg2"/>
                </a:solidFill>
                <a:latin typeface="Gill Sans"/>
                <a:cs typeface="Gill Sans"/>
              </a:rPr>
              <a:t>: capacity increases as we go from Local Server to Rack to Datacenter. But, there are communication costs too (in Latency + Bandwidth)</a:t>
            </a:r>
            <a:endParaRPr lang="en-US" sz="2000" kern="0" dirty="0">
              <a:solidFill>
                <a:schemeClr val="bg2"/>
              </a:solidFill>
              <a:latin typeface="Gill Sans"/>
              <a:cs typeface="Gill Sans"/>
            </a:endParaRPr>
          </a:p>
        </p:txBody>
      </p:sp>
      <p:pic>
        <p:nvPicPr>
          <p:cNvPr id="10" name="Picture 9" descr="dc-hierarchy1.png">
            <a:extLst>
              <a:ext uri="{FF2B5EF4-FFF2-40B4-BE49-F238E27FC236}">
                <a16:creationId xmlns:a16="http://schemas.microsoft.com/office/drawing/2014/main" id="{6440D223-5F59-784C-B95C-03D2A1CBD2DB}"/>
              </a:ext>
            </a:extLst>
          </p:cNvPr>
          <p:cNvPicPr>
            <a:picLocks noChangeAspect="1"/>
          </p:cNvPicPr>
          <p:nvPr/>
        </p:nvPicPr>
        <p:blipFill rotWithShape="1">
          <a:blip r:embed="rId3">
            <a:extLst>
              <a:ext uri="{28A0092B-C50C-407E-A947-70E740481C1C}">
                <a14:useLocalDpi xmlns:a14="http://schemas.microsoft.com/office/drawing/2010/main" val="0"/>
              </a:ext>
            </a:extLst>
          </a:blip>
          <a:srcRect b="18561"/>
          <a:stretch/>
        </p:blipFill>
        <p:spPr>
          <a:xfrm>
            <a:off x="609600" y="1159933"/>
            <a:ext cx="7772400" cy="4174067"/>
          </a:xfrm>
          <a:prstGeom prst="rect">
            <a:avLst/>
          </a:prstGeom>
        </p:spPr>
      </p:pic>
      <p:sp>
        <p:nvSpPr>
          <p:cNvPr id="11" name="TextBox 4">
            <a:extLst>
              <a:ext uri="{FF2B5EF4-FFF2-40B4-BE49-F238E27FC236}">
                <a16:creationId xmlns:a16="http://schemas.microsoft.com/office/drawing/2014/main" id="{09708575-A72D-C94E-B30A-914914A5A2D1}"/>
              </a:ext>
            </a:extLst>
          </p:cNvPr>
          <p:cNvSpPr txBox="1">
            <a:spLocks noChangeArrowheads="1"/>
          </p:cNvSpPr>
          <p:nvPr/>
        </p:nvSpPr>
        <p:spPr bwMode="auto">
          <a:xfrm>
            <a:off x="0" y="6611938"/>
            <a:ext cx="2394243" cy="246221"/>
          </a:xfrm>
          <a:prstGeom prst="rect">
            <a:avLst/>
          </a:prstGeom>
          <a:noFill/>
          <a:ln w="9525">
            <a:noFill/>
            <a:miter lim="800000"/>
            <a:headEnd/>
            <a:tailEnd/>
          </a:ln>
        </p:spPr>
        <p:txBody>
          <a:bodyPr wrap="none">
            <a:spAutoFit/>
          </a:bodyPr>
          <a:lstStyle/>
          <a:p>
            <a:r>
              <a:rPr lang="en-US" sz="1000" b="0" dirty="0">
                <a:solidFill>
                  <a:schemeClr val="bg1"/>
                </a:solidFill>
              </a:rPr>
              <a:t>Source: </a:t>
            </a:r>
            <a:r>
              <a:rPr lang="en-US" sz="1000" b="0" dirty="0" err="1">
                <a:solidFill>
                  <a:schemeClr val="bg1"/>
                </a:solidFill>
              </a:rPr>
              <a:t>Barroso</a:t>
            </a:r>
            <a:r>
              <a:rPr lang="en-US" sz="1000" b="0" dirty="0">
                <a:solidFill>
                  <a:schemeClr val="bg1"/>
                </a:solidFill>
              </a:rPr>
              <a:t> and </a:t>
            </a:r>
            <a:r>
              <a:rPr lang="en-US" sz="1000" b="0" dirty="0" err="1">
                <a:solidFill>
                  <a:schemeClr val="bg1"/>
                </a:solidFill>
              </a:rPr>
              <a:t>Urs</a:t>
            </a:r>
            <a:r>
              <a:rPr lang="en-US" sz="1000" b="0" dirty="0">
                <a:solidFill>
                  <a:schemeClr val="bg1"/>
                </a:solidFill>
              </a:rPr>
              <a:t> </a:t>
            </a:r>
            <a:r>
              <a:rPr lang="en-US" sz="1000" b="0" dirty="0" err="1">
                <a:solidFill>
                  <a:schemeClr val="bg1"/>
                </a:solidFill>
              </a:rPr>
              <a:t>Hölzle</a:t>
            </a:r>
            <a:r>
              <a:rPr lang="en-US" sz="1000" b="0" dirty="0">
                <a:solidFill>
                  <a:schemeClr val="bg1"/>
                </a:solidFill>
              </a:rPr>
              <a:t> (2013)</a:t>
            </a:r>
          </a:p>
        </p:txBody>
      </p:sp>
      <p:sp>
        <p:nvSpPr>
          <p:cNvPr id="12" name="Oval 11">
            <a:extLst>
              <a:ext uri="{FF2B5EF4-FFF2-40B4-BE49-F238E27FC236}">
                <a16:creationId xmlns:a16="http://schemas.microsoft.com/office/drawing/2014/main" id="{305133FF-1125-BB43-A8B5-719062693F7F}"/>
              </a:ext>
            </a:extLst>
          </p:cNvPr>
          <p:cNvSpPr/>
          <p:nvPr/>
        </p:nvSpPr>
        <p:spPr bwMode="auto">
          <a:xfrm>
            <a:off x="2057400" y="4648200"/>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A7F487B1-65A0-8D46-80BC-ED196AD5B84B}"/>
              </a:ext>
            </a:extLst>
          </p:cNvPr>
          <p:cNvSpPr/>
          <p:nvPr/>
        </p:nvSpPr>
        <p:spPr bwMode="auto">
          <a:xfrm>
            <a:off x="4267200" y="3193598"/>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5" name="Oval 14">
            <a:extLst>
              <a:ext uri="{FF2B5EF4-FFF2-40B4-BE49-F238E27FC236}">
                <a16:creationId xmlns:a16="http://schemas.microsoft.com/office/drawing/2014/main" id="{4CDCF5A6-5362-1A45-8161-FA4B3DB7A270}"/>
              </a:ext>
            </a:extLst>
          </p:cNvPr>
          <p:cNvSpPr/>
          <p:nvPr/>
        </p:nvSpPr>
        <p:spPr bwMode="auto">
          <a:xfrm>
            <a:off x="6324600" y="3060007"/>
            <a:ext cx="457200" cy="457200"/>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6" name="Rounded Rectangle 15">
            <a:extLst>
              <a:ext uri="{FF2B5EF4-FFF2-40B4-BE49-F238E27FC236}">
                <a16:creationId xmlns:a16="http://schemas.microsoft.com/office/drawing/2014/main" id="{FA1A3279-EF69-C943-9682-0E840A637F25}"/>
              </a:ext>
            </a:extLst>
          </p:cNvPr>
          <p:cNvSpPr/>
          <p:nvPr/>
        </p:nvSpPr>
        <p:spPr bwMode="auto">
          <a:xfrm>
            <a:off x="2229091" y="838200"/>
            <a:ext cx="4343400" cy="762000"/>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7" name="Rounded Rectangle 16">
            <a:extLst>
              <a:ext uri="{FF2B5EF4-FFF2-40B4-BE49-F238E27FC236}">
                <a16:creationId xmlns:a16="http://schemas.microsoft.com/office/drawing/2014/main" id="{3E412E23-50DC-8E45-B9B6-4AD0CBB56ADC}"/>
              </a:ext>
            </a:extLst>
          </p:cNvPr>
          <p:cNvSpPr/>
          <p:nvPr/>
        </p:nvSpPr>
        <p:spPr bwMode="auto">
          <a:xfrm>
            <a:off x="2457691" y="990601"/>
            <a:ext cx="990600" cy="444228"/>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8" name="Rounded Rectangle 17">
            <a:extLst>
              <a:ext uri="{FF2B5EF4-FFF2-40B4-BE49-F238E27FC236}">
                <a16:creationId xmlns:a16="http://schemas.microsoft.com/office/drawing/2014/main" id="{5469B710-77BD-594D-A579-CE2B181E4380}"/>
              </a:ext>
            </a:extLst>
          </p:cNvPr>
          <p:cNvSpPr/>
          <p:nvPr/>
        </p:nvSpPr>
        <p:spPr bwMode="auto">
          <a:xfrm>
            <a:off x="2305291" y="919200"/>
            <a:ext cx="2362200" cy="601200"/>
          </a:xfrm>
          <a:prstGeom prst="roundRect">
            <a:avLst>
              <a:gd name="adj" fmla="val 45528"/>
            </a:avLst>
          </a:prstGeom>
          <a:solidFill>
            <a:srgbClr val="00B0F0">
              <a:alpha val="32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D4B88B09-77C5-954A-9281-722F19961C1E}"/>
              </a:ext>
            </a:extLst>
          </p:cNvPr>
          <p:cNvSpPr txBox="1"/>
          <p:nvPr/>
        </p:nvSpPr>
        <p:spPr>
          <a:xfrm>
            <a:off x="2479876" y="1032843"/>
            <a:ext cx="720069" cy="338554"/>
          </a:xfrm>
          <a:prstGeom prst="rect">
            <a:avLst/>
          </a:prstGeom>
          <a:noFill/>
        </p:spPr>
        <p:txBody>
          <a:bodyPr wrap="none" rtlCol="0">
            <a:spAutoFit/>
          </a:bodyPr>
          <a:lstStyle/>
          <a:p>
            <a:r>
              <a:rPr lang="en-US" dirty="0">
                <a:solidFill>
                  <a:schemeClr val="bg1"/>
                </a:solidFill>
              </a:rPr>
              <a:t>Local</a:t>
            </a:r>
          </a:p>
        </p:txBody>
      </p:sp>
      <p:sp>
        <p:nvSpPr>
          <p:cNvPr id="20" name="TextBox 19">
            <a:extLst>
              <a:ext uri="{FF2B5EF4-FFF2-40B4-BE49-F238E27FC236}">
                <a16:creationId xmlns:a16="http://schemas.microsoft.com/office/drawing/2014/main" id="{12EFD009-AE78-AD42-924E-C3A2BB24CDCE}"/>
              </a:ext>
            </a:extLst>
          </p:cNvPr>
          <p:cNvSpPr txBox="1"/>
          <p:nvPr/>
        </p:nvSpPr>
        <p:spPr>
          <a:xfrm>
            <a:off x="3697856" y="1032843"/>
            <a:ext cx="673582" cy="338554"/>
          </a:xfrm>
          <a:prstGeom prst="rect">
            <a:avLst/>
          </a:prstGeom>
          <a:noFill/>
        </p:spPr>
        <p:txBody>
          <a:bodyPr wrap="none" rtlCol="0">
            <a:spAutoFit/>
          </a:bodyPr>
          <a:lstStyle/>
          <a:p>
            <a:r>
              <a:rPr lang="en-US" dirty="0">
                <a:solidFill>
                  <a:schemeClr val="bg1"/>
                </a:solidFill>
              </a:rPr>
              <a:t>Rack</a:t>
            </a:r>
          </a:p>
        </p:txBody>
      </p:sp>
      <p:sp>
        <p:nvSpPr>
          <p:cNvPr id="21" name="TextBox 20">
            <a:extLst>
              <a:ext uri="{FF2B5EF4-FFF2-40B4-BE49-F238E27FC236}">
                <a16:creationId xmlns:a16="http://schemas.microsoft.com/office/drawing/2014/main" id="{1A6670C9-7232-7B44-A173-640C1C664154}"/>
              </a:ext>
            </a:extLst>
          </p:cNvPr>
          <p:cNvSpPr txBox="1"/>
          <p:nvPr/>
        </p:nvSpPr>
        <p:spPr>
          <a:xfrm>
            <a:off x="5064358" y="1026180"/>
            <a:ext cx="1335622" cy="338554"/>
          </a:xfrm>
          <a:prstGeom prst="rect">
            <a:avLst/>
          </a:prstGeom>
          <a:noFill/>
        </p:spPr>
        <p:txBody>
          <a:bodyPr wrap="none" rtlCol="0">
            <a:spAutoFit/>
          </a:bodyPr>
          <a:lstStyle/>
          <a:p>
            <a:r>
              <a:rPr lang="en-US" dirty="0">
                <a:solidFill>
                  <a:schemeClr val="bg1"/>
                </a:solidFill>
              </a:rPr>
              <a:t>Data Center</a:t>
            </a:r>
          </a:p>
        </p:txBody>
      </p:sp>
      <p:sp>
        <p:nvSpPr>
          <p:cNvPr id="22" name="TextBox 21">
            <a:extLst>
              <a:ext uri="{FF2B5EF4-FFF2-40B4-BE49-F238E27FC236}">
                <a16:creationId xmlns:a16="http://schemas.microsoft.com/office/drawing/2014/main" id="{812B73D6-DE20-E74F-B66A-3347DB639996}"/>
              </a:ext>
            </a:extLst>
          </p:cNvPr>
          <p:cNvSpPr txBox="1"/>
          <p:nvPr/>
        </p:nvSpPr>
        <p:spPr>
          <a:xfrm>
            <a:off x="7547886" y="1394574"/>
            <a:ext cx="1542410" cy="338554"/>
          </a:xfrm>
          <a:prstGeom prst="rect">
            <a:avLst/>
          </a:prstGeom>
          <a:noFill/>
        </p:spPr>
        <p:txBody>
          <a:bodyPr wrap="none" rtlCol="0">
            <a:spAutoFit/>
          </a:bodyPr>
          <a:lstStyle/>
          <a:p>
            <a:r>
              <a:rPr lang="en-US" dirty="0">
                <a:solidFill>
                  <a:srgbClr val="00B050"/>
                </a:solidFill>
              </a:rPr>
              <a:t>Capacity (GB)</a:t>
            </a:r>
          </a:p>
        </p:txBody>
      </p:sp>
      <p:sp>
        <p:nvSpPr>
          <p:cNvPr id="23" name="TextBox 22">
            <a:extLst>
              <a:ext uri="{FF2B5EF4-FFF2-40B4-BE49-F238E27FC236}">
                <a16:creationId xmlns:a16="http://schemas.microsoft.com/office/drawing/2014/main" id="{78652D8C-C2C5-0243-8031-FD68AE200F43}"/>
              </a:ext>
            </a:extLst>
          </p:cNvPr>
          <p:cNvSpPr txBox="1"/>
          <p:nvPr/>
        </p:nvSpPr>
        <p:spPr>
          <a:xfrm>
            <a:off x="7547886" y="2785646"/>
            <a:ext cx="1386918" cy="338554"/>
          </a:xfrm>
          <a:prstGeom prst="rect">
            <a:avLst/>
          </a:prstGeom>
          <a:noFill/>
        </p:spPr>
        <p:txBody>
          <a:bodyPr wrap="none" rtlCol="0">
            <a:spAutoFit/>
          </a:bodyPr>
          <a:lstStyle/>
          <a:p>
            <a:r>
              <a:rPr lang="en-US" dirty="0">
                <a:solidFill>
                  <a:srgbClr val="0070C0"/>
                </a:solidFill>
              </a:rPr>
              <a:t>Latency (</a:t>
            </a:r>
            <a:r>
              <a:rPr lang="en-SG" dirty="0">
                <a:solidFill>
                  <a:srgbClr val="0070C0"/>
                </a:solidFill>
              </a:rPr>
              <a:t>µs)</a:t>
            </a:r>
            <a:endParaRPr lang="en-US" dirty="0">
              <a:solidFill>
                <a:srgbClr val="0070C0"/>
              </a:solidFill>
            </a:endParaRPr>
          </a:p>
        </p:txBody>
      </p:sp>
      <p:sp>
        <p:nvSpPr>
          <p:cNvPr id="24" name="TextBox 23">
            <a:extLst>
              <a:ext uri="{FF2B5EF4-FFF2-40B4-BE49-F238E27FC236}">
                <a16:creationId xmlns:a16="http://schemas.microsoft.com/office/drawing/2014/main" id="{75994863-D948-2945-AEBE-932D422C8DAB}"/>
              </a:ext>
            </a:extLst>
          </p:cNvPr>
          <p:cNvSpPr txBox="1"/>
          <p:nvPr/>
        </p:nvSpPr>
        <p:spPr>
          <a:xfrm>
            <a:off x="7331427" y="3553367"/>
            <a:ext cx="1736373" cy="338554"/>
          </a:xfrm>
          <a:prstGeom prst="rect">
            <a:avLst/>
          </a:prstGeom>
          <a:noFill/>
        </p:spPr>
        <p:txBody>
          <a:bodyPr wrap="none" rtlCol="0">
            <a:spAutoFit/>
          </a:bodyPr>
          <a:lstStyle/>
          <a:p>
            <a:r>
              <a:rPr lang="en-US" dirty="0">
                <a:solidFill>
                  <a:srgbClr val="FF9933"/>
                </a:solidFill>
              </a:rPr>
              <a:t>Bandwidth (GB)</a:t>
            </a:r>
          </a:p>
        </p:txBody>
      </p:sp>
    </p:spTree>
    <p:extLst>
      <p:ext uri="{BB962C8B-B14F-4D97-AF65-F5344CB8AC3E}">
        <p14:creationId xmlns:p14="http://schemas.microsoft.com/office/powerpoint/2010/main" val="144411133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Recap: Writing MapReduce Programs</a:t>
            </a:r>
          </a:p>
        </p:txBody>
      </p:sp>
      <p:sp>
        <p:nvSpPr>
          <p:cNvPr id="23555" name="Rectangle 3"/>
          <p:cNvSpPr>
            <a:spLocks noGrp="1" noChangeArrowheads="1"/>
          </p:cNvSpPr>
          <p:nvPr>
            <p:ph type="body" idx="1"/>
          </p:nvPr>
        </p:nvSpPr>
        <p:spPr/>
        <p:txBody>
          <a:bodyPr>
            <a:normAutofit/>
          </a:bodyPr>
          <a:lstStyle/>
          <a:p>
            <a:pPr>
              <a:lnSpc>
                <a:spcPct val="90000"/>
              </a:lnSpc>
            </a:pPr>
            <a:r>
              <a:rPr lang="en-US" b="1" dirty="0"/>
              <a:t>Typical Interface: </a:t>
            </a:r>
            <a:r>
              <a:rPr lang="en-US" dirty="0"/>
              <a:t>Programmers specify two functions:</a:t>
            </a:r>
          </a:p>
          <a:p>
            <a:pPr lvl="1">
              <a:lnSpc>
                <a:spcPct val="90000"/>
              </a:lnSpc>
              <a:buFont typeface="Wingdings" pitchFamily="2" charset="2"/>
              <a:buNone/>
            </a:pPr>
            <a:r>
              <a:rPr lang="en-US" b="1" dirty="0">
                <a:solidFill>
                  <a:srgbClr val="FF0000"/>
                </a:solidFill>
              </a:rPr>
              <a:t>map</a:t>
            </a:r>
            <a:r>
              <a:rPr lang="en-US" dirty="0"/>
              <a:t> (k</a:t>
            </a:r>
            <a:r>
              <a:rPr lang="en-US" baseline="-25000" dirty="0"/>
              <a:t>1</a:t>
            </a:r>
            <a:r>
              <a:rPr lang="en-US" dirty="0"/>
              <a:t>, v</a:t>
            </a:r>
            <a:r>
              <a:rPr lang="en-US" baseline="-25000" dirty="0"/>
              <a:t>1</a:t>
            </a:r>
            <a:r>
              <a:rPr lang="en-US" dirty="0"/>
              <a:t>) </a:t>
            </a:r>
            <a:r>
              <a:rPr lang="en-US" dirty="0">
                <a:cs typeface="Arial" charset="0"/>
              </a:rPr>
              <a:t>→ List(k</a:t>
            </a:r>
            <a:r>
              <a:rPr lang="en-US" baseline="-25000" dirty="0"/>
              <a:t>2</a:t>
            </a:r>
            <a:r>
              <a:rPr lang="en-US" dirty="0">
                <a:cs typeface="Arial" charset="0"/>
              </a:rPr>
              <a:t>, v</a:t>
            </a:r>
            <a:r>
              <a:rPr lang="en-US" baseline="-25000" dirty="0"/>
              <a:t>2</a:t>
            </a:r>
            <a:r>
              <a:rPr lang="en-US" dirty="0">
                <a:cs typeface="Arial" charset="0"/>
              </a:rPr>
              <a:t>)</a:t>
            </a:r>
          </a:p>
          <a:p>
            <a:pPr lvl="1">
              <a:lnSpc>
                <a:spcPct val="90000"/>
              </a:lnSpc>
              <a:buFont typeface="Wingdings" pitchFamily="2" charset="2"/>
              <a:buNone/>
            </a:pPr>
            <a:r>
              <a:rPr lang="en-US" b="1" dirty="0">
                <a:solidFill>
                  <a:srgbClr val="FF0000"/>
                </a:solidFill>
                <a:cs typeface="Arial" charset="0"/>
              </a:rPr>
              <a:t>reduce</a:t>
            </a:r>
            <a:r>
              <a:rPr lang="en-US" dirty="0">
                <a:cs typeface="Arial" charset="0"/>
              </a:rPr>
              <a:t> (k</a:t>
            </a:r>
            <a:r>
              <a:rPr lang="en-US" baseline="-25000" dirty="0"/>
              <a:t>2</a:t>
            </a:r>
            <a:r>
              <a:rPr lang="en-US" dirty="0">
                <a:cs typeface="Arial" charset="0"/>
              </a:rPr>
              <a:t>, List(v</a:t>
            </a:r>
            <a:r>
              <a:rPr lang="en-US" baseline="-25000" dirty="0"/>
              <a:t>2</a:t>
            </a:r>
            <a:r>
              <a:rPr lang="en-US" dirty="0">
                <a:cs typeface="Arial" charset="0"/>
              </a:rPr>
              <a:t>)) → List(k</a:t>
            </a:r>
            <a:r>
              <a:rPr lang="en-US" baseline="-25000" dirty="0"/>
              <a:t>3</a:t>
            </a:r>
            <a:r>
              <a:rPr lang="en-US" dirty="0">
                <a:cs typeface="Arial" charset="0"/>
              </a:rPr>
              <a:t>, v</a:t>
            </a:r>
            <a:r>
              <a:rPr lang="en-US" baseline="-25000" dirty="0"/>
              <a:t>3</a:t>
            </a:r>
            <a:r>
              <a:rPr lang="en-US" dirty="0">
                <a:cs typeface="Arial" charset="0"/>
              </a:rPr>
              <a:t>)</a:t>
            </a:r>
          </a:p>
          <a:p>
            <a:pPr lvl="1">
              <a:lnSpc>
                <a:spcPct val="90000"/>
              </a:lnSpc>
            </a:pPr>
            <a:r>
              <a:rPr lang="en-US" dirty="0">
                <a:cs typeface="Arial" charset="0"/>
              </a:rPr>
              <a:t>All values with the same key are sent to the same reducer</a:t>
            </a:r>
          </a:p>
          <a:p>
            <a:pPr lvl="1">
              <a:lnSpc>
                <a:spcPct val="90000"/>
              </a:lnSpc>
            </a:pPr>
            <a:endParaRPr lang="en-US" dirty="0">
              <a:cs typeface="Arial" charset="0"/>
            </a:endParaRPr>
          </a:p>
        </p:txBody>
      </p:sp>
      <p:sp>
        <p:nvSpPr>
          <p:cNvPr id="2" name="Slide Number Placeholder 1"/>
          <p:cNvSpPr>
            <a:spLocks noGrp="1"/>
          </p:cNvSpPr>
          <p:nvPr>
            <p:ph type="sldNum" sz="quarter" idx="10"/>
          </p:nvPr>
        </p:nvSpPr>
        <p:spPr/>
        <p:txBody>
          <a:bodyPr/>
          <a:lstStyle/>
          <a:p>
            <a:fld id="{95C605C4-1F5B-4B2B-8458-3FC432AF1FAC}" type="slidenum">
              <a:rPr lang="en-US" smtClean="0"/>
              <a:t>7</a:t>
            </a:fld>
            <a:endParaRPr lang="en-US"/>
          </a:p>
        </p:txBody>
      </p:sp>
      <p:pic>
        <p:nvPicPr>
          <p:cNvPr id="3" name="Picture 2">
            <a:extLst>
              <a:ext uri="{FF2B5EF4-FFF2-40B4-BE49-F238E27FC236}">
                <a16:creationId xmlns:a16="http://schemas.microsoft.com/office/drawing/2014/main" id="{02D52195-2A0D-7C47-A809-5926D44F76F3}"/>
              </a:ext>
            </a:extLst>
          </p:cNvPr>
          <p:cNvPicPr>
            <a:picLocks noChangeAspect="1"/>
          </p:cNvPicPr>
          <p:nvPr/>
        </p:nvPicPr>
        <p:blipFill>
          <a:blip r:embed="rId3"/>
          <a:stretch>
            <a:fillRect/>
          </a:stretch>
        </p:blipFill>
        <p:spPr>
          <a:xfrm>
            <a:off x="685800" y="2549774"/>
            <a:ext cx="6952343" cy="4319112"/>
          </a:xfrm>
          <a:prstGeom prst="rect">
            <a:avLst/>
          </a:prstGeom>
        </p:spPr>
      </p:pic>
    </p:spTree>
    <p:extLst>
      <p:ext uri="{BB962C8B-B14F-4D97-AF65-F5344CB8AC3E}">
        <p14:creationId xmlns:p14="http://schemas.microsoft.com/office/powerpoint/2010/main" val="17672472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itle 3"/>
          <p:cNvSpPr txBox="1">
            <a:spLocks/>
          </p:cNvSpPr>
          <p:nvPr/>
        </p:nvSpPr>
        <p:spPr>
          <a:xfrm>
            <a:off x="115586" y="914400"/>
            <a:ext cx="9144000" cy="3200400"/>
          </a:xfrm>
          <a:prstGeom prst="rect">
            <a:avLst/>
          </a:prstGeom>
          <a:solidFill>
            <a:schemeClr val="bg1">
              <a:alpha val="62000"/>
            </a:schemeClr>
          </a:solidFill>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marL="514350" indent="-514350">
              <a:buAutoNum type="arabicPeriod"/>
            </a:pPr>
            <a:r>
              <a:rPr lang="en-US" dirty="0">
                <a:solidFill>
                  <a:schemeClr val="tx1"/>
                </a:solidFill>
                <a:latin typeface="+mn-lt"/>
              </a:rPr>
              <a:t>MapReduce</a:t>
            </a:r>
          </a:p>
          <a:p>
            <a:pPr marL="971480" lvl="1" indent="-514350">
              <a:buFont typeface="+mj-lt"/>
              <a:buAutoNum type="alphaLcPeriod"/>
            </a:pPr>
            <a:r>
              <a:rPr lang="en-US" u="sng" dirty="0">
                <a:solidFill>
                  <a:schemeClr val="tx1"/>
                </a:solidFill>
                <a:latin typeface="+mn-lt"/>
              </a:rPr>
              <a:t>Basic MapReduce</a:t>
            </a:r>
          </a:p>
          <a:p>
            <a:pPr marL="971480" lvl="1" indent="-514350">
              <a:buFont typeface="+mj-lt"/>
              <a:buAutoNum type="alphaLcPeriod"/>
            </a:pPr>
            <a:r>
              <a:rPr lang="en-US" b="0" dirty="0">
                <a:latin typeface="+mn-lt"/>
              </a:rPr>
              <a:t>Partition and Combiner</a:t>
            </a:r>
          </a:p>
          <a:p>
            <a:pPr marL="971480" lvl="1" indent="-514350">
              <a:buFont typeface="+mj-lt"/>
              <a:buAutoNum type="alphaLcPeriod"/>
            </a:pPr>
            <a:r>
              <a:rPr lang="en-US" b="0" dirty="0">
                <a:solidFill>
                  <a:schemeClr val="tx1"/>
                </a:solidFill>
                <a:latin typeface="+mn-lt"/>
              </a:rPr>
              <a:t>Examples</a:t>
            </a:r>
          </a:p>
          <a:p>
            <a:pPr marL="971480" lvl="1" indent="-514350">
              <a:buFont typeface="+mj-lt"/>
              <a:buAutoNum type="alphaLcPeriod"/>
            </a:pPr>
            <a:r>
              <a:rPr lang="en-US" b="0" dirty="0">
                <a:latin typeface="+mn-lt"/>
              </a:rPr>
              <a:t>Secondary Sort</a:t>
            </a:r>
            <a:endParaRPr lang="en-US" b="0" dirty="0">
              <a:solidFill>
                <a:schemeClr val="tx1"/>
              </a:solidFill>
              <a:latin typeface="+mn-lt"/>
            </a:endParaRPr>
          </a:p>
          <a:p>
            <a:pPr marL="514350" indent="-514350">
              <a:buAutoNum type="arabicPeriod"/>
            </a:pPr>
            <a:r>
              <a:rPr lang="en-US" b="0" dirty="0">
                <a:solidFill>
                  <a:schemeClr val="tx1"/>
                </a:solidFill>
                <a:latin typeface="+mn-lt"/>
              </a:rPr>
              <a:t>Hadoop File System</a:t>
            </a:r>
          </a:p>
        </p:txBody>
      </p:sp>
    </p:spTree>
    <p:extLst>
      <p:ext uri="{BB962C8B-B14F-4D97-AF65-F5344CB8AC3E}">
        <p14:creationId xmlns:p14="http://schemas.microsoft.com/office/powerpoint/2010/main" val="25507224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497000" y="38191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2509700" y="379538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2497000" y="40477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2509700" y="402398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2497000" y="42763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2509700" y="425258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2497000" y="45049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2509700" y="448118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2497000" y="473359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2509700" y="470978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3640000" y="34620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3736838" y="35524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3640000" y="43002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3736838" y="439069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3640000" y="51384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3736838" y="5228898"/>
            <a:ext cx="644525" cy="276225"/>
          </a:xfrm>
          <a:prstGeom prst="rect">
            <a:avLst/>
          </a:prstGeom>
          <a:noFill/>
          <a:ln w="9525">
            <a:noFill/>
            <a:miter lim="800000"/>
            <a:headEnd/>
            <a:tailEnd/>
          </a:ln>
        </p:spPr>
        <p:txBody>
          <a:bodyPr wrap="none">
            <a:spAutoFit/>
          </a:bodyPr>
          <a:lstStyle/>
          <a:p>
            <a:r>
              <a:rPr lang="en-US" sz="1200" b="0" dirty="0">
                <a:solidFill>
                  <a:schemeClr val="bg1"/>
                </a:solidFill>
              </a:rPr>
              <a:t>worker</a:t>
            </a:r>
            <a:endParaRPr lang="en-US" b="0" dirty="0">
              <a:solidFill>
                <a:schemeClr val="bg1"/>
              </a:solidFill>
            </a:endParaRPr>
          </a:p>
        </p:txBody>
      </p:sp>
      <p:sp>
        <p:nvSpPr>
          <p:cNvPr id="28690" name="Oval 27"/>
          <p:cNvSpPr>
            <a:spLocks noChangeArrowheads="1"/>
          </p:cNvSpPr>
          <p:nvPr/>
        </p:nvSpPr>
        <p:spPr bwMode="auto">
          <a:xfrm>
            <a:off x="6916600" y="392079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7013438" y="401128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6916600" y="467962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7013438" y="476852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5316400" y="262381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5413238" y="271429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5240200" y="163321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5349738" y="170782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8440600" y="393349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8439013" y="391921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8440600" y="469073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8440600" y="467644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55450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5697400" y="35001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55450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5697400" y="43383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55450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5697400" y="517651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3106600" y="369061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3093900" y="385253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3093900" y="461929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3106600" y="439069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3106600" y="469073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4478200" y="369061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4478200" y="452722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4478200" y="536542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7754800" y="414939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7754800" y="490822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5849800" y="414939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5849800" y="452881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5849800" y="369061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5849800" y="36906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5849800" y="430021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5849800" y="506856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5545001" y="243331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4658381" y="283415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6136344" y="291035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5697400" y="224281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4478200" y="312387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5867400" y="312420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3116125" y="414781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4478200" y="426687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5687875" y="399541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7748450" y="388587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2497000" y="5600373"/>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3743188" y="5600373"/>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4879838" y="5600373"/>
            <a:ext cx="1655762" cy="523875"/>
          </a:xfrm>
          <a:prstGeom prst="rect">
            <a:avLst/>
          </a:prstGeom>
          <a:noFill/>
          <a:ln w="9525">
            <a:noFill/>
            <a:miter lim="800000"/>
            <a:headEnd/>
            <a:tailEnd/>
          </a:ln>
        </p:spPr>
        <p:txBody>
          <a:bodyPr wrap="none">
            <a:spAutoFit/>
          </a:bodyPr>
          <a:lstStyle/>
          <a:p>
            <a:pPr algn="ctr"/>
            <a:r>
              <a:rPr lang="en-US" sz="1400" dirty="0">
                <a:solidFill>
                  <a:schemeClr val="bg1"/>
                </a:solidFill>
              </a:rPr>
              <a:t>Intermediate files</a:t>
            </a:r>
          </a:p>
          <a:p>
            <a:pPr algn="ctr"/>
            <a:r>
              <a:rPr lang="en-US" sz="1400" dirty="0">
                <a:solidFill>
                  <a:schemeClr val="bg1"/>
                </a:solidFill>
              </a:rPr>
              <a:t>(on local disk)</a:t>
            </a:r>
          </a:p>
        </p:txBody>
      </p:sp>
      <p:sp>
        <p:nvSpPr>
          <p:cNvPr id="28741" name="TextBox 148"/>
          <p:cNvSpPr txBox="1">
            <a:spLocks noChangeArrowheads="1"/>
          </p:cNvSpPr>
          <p:nvPr/>
        </p:nvSpPr>
        <p:spPr bwMode="auto">
          <a:xfrm>
            <a:off x="7059475" y="5600373"/>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8280262" y="5600373"/>
            <a:ext cx="769938" cy="523875"/>
          </a:xfrm>
          <a:prstGeom prst="rect">
            <a:avLst/>
          </a:prstGeom>
          <a:noFill/>
          <a:ln w="9525">
            <a:noFill/>
            <a:miter lim="800000"/>
            <a:headEnd/>
            <a:tailEnd/>
          </a:ln>
        </p:spPr>
        <p:txBody>
          <a:bodyPr wrap="none">
            <a:spAutoFit/>
          </a:bodyPr>
          <a:lstStyle/>
          <a:p>
            <a:pPr algn="ctr"/>
            <a:r>
              <a:rPr lang="en-US" sz="1400" dirty="0">
                <a:solidFill>
                  <a:schemeClr val="bg1"/>
                </a:solidFill>
              </a:rPr>
              <a:t>Output</a:t>
            </a:r>
          </a:p>
          <a:p>
            <a:pPr algn="ctr"/>
            <a:r>
              <a:rPr lang="en-US" sz="1400" dirty="0">
                <a:solidFill>
                  <a:schemeClr val="bg1"/>
                </a:solidFill>
              </a:rPr>
              <a:t>files</a:t>
            </a:r>
          </a:p>
        </p:txBody>
      </p:sp>
      <p:sp>
        <p:nvSpPr>
          <p:cNvPr id="68" name="Rectangle 2">
            <a:extLst>
              <a:ext uri="{FF2B5EF4-FFF2-40B4-BE49-F238E27FC236}">
                <a16:creationId xmlns:a16="http://schemas.microsoft.com/office/drawing/2014/main" id="{001ECD63-6342-4B44-B0FB-117142354B8A}"/>
              </a:ext>
            </a:extLst>
          </p:cNvPr>
          <p:cNvSpPr txBox="1">
            <a:spLocks noChangeArrowheads="1"/>
          </p:cNvSpPr>
          <p:nvPr/>
        </p:nvSpPr>
        <p:spPr>
          <a:xfrm>
            <a:off x="152400" y="114300"/>
            <a:ext cx="86868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kern="0" dirty="0"/>
              <a:t>MapReduce Implementation</a:t>
            </a:r>
          </a:p>
        </p:txBody>
      </p:sp>
      <p:sp>
        <p:nvSpPr>
          <p:cNvPr id="69" name="Right Brace 68">
            <a:extLst>
              <a:ext uri="{FF2B5EF4-FFF2-40B4-BE49-F238E27FC236}">
                <a16:creationId xmlns:a16="http://schemas.microsoft.com/office/drawing/2014/main" id="{CEBC8A4D-DB2B-7943-8026-7617E13EF547}"/>
              </a:ext>
            </a:extLst>
          </p:cNvPr>
          <p:cNvSpPr/>
          <p:nvPr/>
        </p:nvSpPr>
        <p:spPr bwMode="auto">
          <a:xfrm rot="16200000" flipH="1">
            <a:off x="5597707" y="4968178"/>
            <a:ext cx="227013" cy="2479050"/>
          </a:xfrm>
          <a:prstGeom prst="rightBrac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47E3364C-135D-494C-B8AD-55825C9FF7BA}"/>
              </a:ext>
            </a:extLst>
          </p:cNvPr>
          <p:cNvSpPr txBox="1"/>
          <p:nvPr/>
        </p:nvSpPr>
        <p:spPr>
          <a:xfrm>
            <a:off x="5006014" y="6398469"/>
            <a:ext cx="1529586" cy="338554"/>
          </a:xfrm>
          <a:prstGeom prst="rect">
            <a:avLst/>
          </a:prstGeom>
          <a:noFill/>
        </p:spPr>
        <p:txBody>
          <a:bodyPr wrap="none" rtlCol="0">
            <a:spAutoFit/>
          </a:bodyPr>
          <a:lstStyle/>
          <a:p>
            <a:r>
              <a:rPr lang="en-US" dirty="0">
                <a:solidFill>
                  <a:schemeClr val="bg1"/>
                </a:solidFill>
              </a:rPr>
              <a:t>Shuffle phase</a:t>
            </a:r>
          </a:p>
        </p:txBody>
      </p:sp>
    </p:spTree>
    <p:extLst>
      <p:ext uri="{BB962C8B-B14F-4D97-AF65-F5344CB8AC3E}">
        <p14:creationId xmlns:p14="http://schemas.microsoft.com/office/powerpoint/2010/main" val="34686472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61686</TotalTime>
  <Words>7754</Words>
  <Application>Microsoft Macintosh PowerPoint</Application>
  <PresentationFormat>On-screen Show (4:3)</PresentationFormat>
  <Paragraphs>1135</Paragraphs>
  <Slides>57</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MS PGothic</vt:lpstr>
      <vt:lpstr>Arial</vt:lpstr>
      <vt:lpstr>Arial Black</vt:lpstr>
      <vt:lpstr>Courier New</vt:lpstr>
      <vt:lpstr>Gill Sans</vt:lpstr>
      <vt:lpstr>Helvetica</vt:lpstr>
      <vt:lpstr>Times</vt:lpstr>
      <vt:lpstr>Times New Roman</vt:lpstr>
      <vt:lpstr>Wingdings</vt:lpstr>
      <vt:lpstr>Default Design</vt:lpstr>
      <vt:lpstr>PowerPoint Presentation</vt:lpstr>
      <vt:lpstr>Announcements</vt:lpstr>
      <vt:lpstr>Review: Virtualization and Containers</vt:lpstr>
      <vt:lpstr>Recap: Bandwidth vs Latency</vt:lpstr>
      <vt:lpstr>Recap: Cost of Moving Data Around Data Center</vt:lpstr>
      <vt:lpstr>Recap: Cost of Moving Data Around Data Center</vt:lpstr>
      <vt:lpstr>Recap: Writing MapReduce Programs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Clarifications: Map Task, Mapper, Map Function?</vt:lpstr>
      <vt:lpstr>Important Clarifications: Map Task, Mapper, Map Function?</vt:lpstr>
      <vt:lpstr>Important Clarifications: Map Task, Mapper, Map Function?</vt:lpstr>
      <vt:lpstr>Two more details…</vt:lpstr>
      <vt:lpstr>PowerPoint Presentation</vt:lpstr>
      <vt:lpstr>Writing MapReduce Programs</vt:lpstr>
      <vt:lpstr>Partition Step</vt:lpstr>
      <vt:lpstr>Partition Step</vt:lpstr>
      <vt:lpstr>Combiner Step</vt:lpstr>
      <vt:lpstr>Combiner Step</vt:lpstr>
      <vt:lpstr>Correctness of Combiner</vt:lpstr>
      <vt:lpstr>Correctness of Combiner</vt:lpstr>
      <vt:lpstr>PowerPoint Presentation</vt:lpstr>
      <vt:lpstr>Performance Guidelines for Basic Algorithmic Design</vt:lpstr>
      <vt:lpstr>Word Count: Version 0</vt:lpstr>
      <vt:lpstr>Word Count: Version 1</vt:lpstr>
      <vt:lpstr>Word Count: Version 2</vt:lpstr>
      <vt:lpstr>Preserving State in Map / Reduce Tasks</vt:lpstr>
      <vt:lpstr>PowerPoint Presentation</vt:lpstr>
      <vt:lpstr>Secondary Sort</vt:lpstr>
      <vt:lpstr>Code Example: Composite Key</vt:lpstr>
      <vt:lpstr>Code Example: Custom Partitioner</vt:lpstr>
      <vt:lpstr>PowerPoint Presentation</vt:lpstr>
      <vt:lpstr>How do we get data to the workers?</vt:lpstr>
      <vt:lpstr>Distributed File System</vt:lpstr>
      <vt:lpstr>GFS / HDFS: Assumptions</vt:lpstr>
      <vt:lpstr>Design Decisions</vt:lpstr>
      <vt:lpstr>HDFS Architecture</vt:lpstr>
      <vt:lpstr>HDFS Architecture</vt:lpstr>
      <vt:lpstr>Namenode Responsibilities</vt:lpstr>
      <vt:lpstr>Namenode Responsibilities</vt:lpstr>
      <vt:lpstr>Putting everything together…</vt:lpstr>
      <vt:lpstr>Q: Which statement(s) about Hadooop’s partitioner is true?</vt:lpstr>
      <vt:lpstr>Q: Which statement(s) about Hadooop’s partitioner is true?</vt:lpstr>
      <vt:lpstr>Q: True or false: the Shuffle stage of MapReduce is always run within a single node.</vt:lpstr>
      <vt:lpstr>Q: True or false: the Shuffle stage of MapReduce is always run within a single node.</vt:lpstr>
      <vt:lpstr>Resources</vt:lpstr>
      <vt:lpstr>Acknowledgement</vt:lpstr>
    </vt:vector>
  </TitlesOfParts>
  <Company>University of Maryland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Bryan Hooi Kuen-Yew</cp:lastModifiedBy>
  <cp:revision>8601</cp:revision>
  <cp:lastPrinted>2023-08-24T17:34:31Z</cp:lastPrinted>
  <dcterms:created xsi:type="dcterms:W3CDTF">2012-08-31T06:36:49Z</dcterms:created>
  <dcterms:modified xsi:type="dcterms:W3CDTF">2023-08-25T10:17:26Z</dcterms:modified>
</cp:coreProperties>
</file>